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60" r:id="rId3"/>
    <p:sldId id="257" r:id="rId4"/>
    <p:sldId id="258" r:id="rId5"/>
    <p:sldId id="311" r:id="rId6"/>
    <p:sldId id="312" r:id="rId7"/>
    <p:sldId id="313" r:id="rId8"/>
    <p:sldId id="314" r:id="rId9"/>
    <p:sldId id="263" r:id="rId10"/>
    <p:sldId id="264" r:id="rId11"/>
    <p:sldId id="268" r:id="rId12"/>
    <p:sldId id="270" r:id="rId13"/>
    <p:sldId id="272" r:id="rId14"/>
    <p:sldId id="273" r:id="rId15"/>
    <p:sldId id="274" r:id="rId16"/>
    <p:sldId id="275" r:id="rId17"/>
    <p:sldId id="277" r:id="rId18"/>
    <p:sldId id="276" r:id="rId19"/>
    <p:sldId id="278" r:id="rId20"/>
    <p:sldId id="279" r:id="rId21"/>
    <p:sldId id="280" r:id="rId22"/>
    <p:sldId id="298" r:id="rId23"/>
    <p:sldId id="295" r:id="rId24"/>
    <p:sldId id="296" r:id="rId25"/>
    <p:sldId id="315" r:id="rId26"/>
    <p:sldId id="310" r:id="rId27"/>
    <p:sldId id="297" r:id="rId28"/>
    <p:sldId id="299" r:id="rId29"/>
    <p:sldId id="300" r:id="rId30"/>
    <p:sldId id="304" r:id="rId31"/>
    <p:sldId id="321" r:id="rId32"/>
    <p:sldId id="301" r:id="rId33"/>
    <p:sldId id="302" r:id="rId34"/>
    <p:sldId id="305" r:id="rId35"/>
    <p:sldId id="306" r:id="rId36"/>
    <p:sldId id="323"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396" y="114"/>
      </p:cViewPr>
      <p:guideLst>
        <p:guide orient="horz" pos="2160"/>
        <p:guide pos="3840"/>
      </p:guideLst>
    </p:cSldViewPr>
  </p:slideViewPr>
  <p:notesTextViewPr>
    <p:cViewPr>
      <p:scale>
        <a:sx n="3" d="2"/>
        <a:sy n="3" d="2"/>
      </p:scale>
      <p:origin x="0" y="0"/>
    </p:cViewPr>
  </p:notesTextViewPr>
  <p:sorterViewPr>
    <p:cViewPr>
      <p:scale>
        <a:sx n="100" d="100"/>
        <a:sy n="100" d="100"/>
      </p:scale>
      <p:origin x="0" y="-9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3568F-45CD-40EB-9E52-B66E729EDF1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763C710-051B-476C-8814-6F1E12E44289}">
      <dgm:prSet phldrT="[Text]"/>
      <dgm:spPr/>
      <dgm:t>
        <a:bodyPr/>
        <a:lstStyle/>
        <a:p>
          <a:r>
            <a:rPr lang="en-US" dirty="0" err="1" smtClean="0"/>
            <a:t>Prework</a:t>
          </a:r>
          <a:endParaRPr lang="en-US" dirty="0"/>
        </a:p>
      </dgm:t>
    </dgm:pt>
    <dgm:pt modelId="{D9B5053D-9533-4B88-8DC2-4F3CA1331867}" type="parTrans" cxnId="{FC60E372-6D9F-48B6-9582-732B65293F3A}">
      <dgm:prSet/>
      <dgm:spPr/>
      <dgm:t>
        <a:bodyPr/>
        <a:lstStyle/>
        <a:p>
          <a:endParaRPr lang="en-US"/>
        </a:p>
      </dgm:t>
    </dgm:pt>
    <dgm:pt modelId="{18821025-7D34-4F4D-AE70-D08085D558B2}" type="sibTrans" cxnId="{FC60E372-6D9F-48B6-9582-732B65293F3A}">
      <dgm:prSet/>
      <dgm:spPr/>
      <dgm:t>
        <a:bodyPr/>
        <a:lstStyle/>
        <a:p>
          <a:endParaRPr lang="en-US"/>
        </a:p>
      </dgm:t>
    </dgm:pt>
    <dgm:pt modelId="{E9A4C44D-141F-4D07-82F1-8C93B675754C}">
      <dgm:prSet phldrT="[Text]"/>
      <dgm:spPr/>
      <dgm:t>
        <a:bodyPr/>
        <a:lstStyle/>
        <a:p>
          <a:r>
            <a:rPr lang="en-US" dirty="0" smtClean="0"/>
            <a:t>Introduction</a:t>
          </a:r>
          <a:endParaRPr lang="en-US" dirty="0"/>
        </a:p>
      </dgm:t>
    </dgm:pt>
    <dgm:pt modelId="{993389F5-03C9-49AE-853D-7C197D971B65}" type="parTrans" cxnId="{1B63D655-D5FD-44E2-A6FF-87033C5F0BFD}">
      <dgm:prSet/>
      <dgm:spPr/>
      <dgm:t>
        <a:bodyPr/>
        <a:lstStyle/>
        <a:p>
          <a:endParaRPr lang="en-US"/>
        </a:p>
      </dgm:t>
    </dgm:pt>
    <dgm:pt modelId="{3193D28A-CEF7-409E-B6C0-D63F702F4180}" type="sibTrans" cxnId="{1B63D655-D5FD-44E2-A6FF-87033C5F0BFD}">
      <dgm:prSet/>
      <dgm:spPr/>
      <dgm:t>
        <a:bodyPr/>
        <a:lstStyle/>
        <a:p>
          <a:endParaRPr lang="en-US"/>
        </a:p>
      </dgm:t>
    </dgm:pt>
    <dgm:pt modelId="{F206E309-EA30-45BE-8156-B32104635EDD}">
      <dgm:prSet phldrT="[Text]"/>
      <dgm:spPr/>
      <dgm:t>
        <a:bodyPr/>
        <a:lstStyle/>
        <a:p>
          <a:r>
            <a:rPr lang="en-US" dirty="0" smtClean="0"/>
            <a:t>Similar Positions</a:t>
          </a:r>
          <a:endParaRPr lang="en-US" dirty="0"/>
        </a:p>
      </dgm:t>
    </dgm:pt>
    <dgm:pt modelId="{D126C426-6C7F-4A49-B77B-04C2C3C7F1BB}" type="parTrans" cxnId="{35BF6ACB-DC2A-4F8E-BFD6-8E5AE779FDF7}">
      <dgm:prSet/>
      <dgm:spPr/>
      <dgm:t>
        <a:bodyPr/>
        <a:lstStyle/>
        <a:p>
          <a:endParaRPr lang="en-US"/>
        </a:p>
      </dgm:t>
    </dgm:pt>
    <dgm:pt modelId="{618714CA-CFD5-4031-9EAC-75B78C30566B}" type="sibTrans" cxnId="{35BF6ACB-DC2A-4F8E-BFD6-8E5AE779FDF7}">
      <dgm:prSet/>
      <dgm:spPr/>
      <dgm:t>
        <a:bodyPr/>
        <a:lstStyle/>
        <a:p>
          <a:endParaRPr lang="en-US"/>
        </a:p>
      </dgm:t>
    </dgm:pt>
    <dgm:pt modelId="{37C96FB8-CD22-4152-B826-FEF6054E6490}">
      <dgm:prSet/>
      <dgm:spPr/>
      <dgm:t>
        <a:bodyPr/>
        <a:lstStyle/>
        <a:p>
          <a:r>
            <a:rPr lang="en-US" dirty="0" smtClean="0"/>
            <a:t>Discuss Institutional Goals</a:t>
          </a:r>
          <a:endParaRPr lang="en-US" dirty="0"/>
        </a:p>
      </dgm:t>
    </dgm:pt>
    <dgm:pt modelId="{24A7A3A5-8545-41CC-AB3E-AE836BCC691D}" type="parTrans" cxnId="{DD0C284C-F1DC-469D-AF1B-DA982912782F}">
      <dgm:prSet/>
      <dgm:spPr/>
      <dgm:t>
        <a:bodyPr/>
        <a:lstStyle/>
        <a:p>
          <a:endParaRPr lang="en-US"/>
        </a:p>
      </dgm:t>
    </dgm:pt>
    <dgm:pt modelId="{5B76CE27-82E1-4C05-BFD6-4395A86CB0E9}" type="sibTrans" cxnId="{DD0C284C-F1DC-469D-AF1B-DA982912782F}">
      <dgm:prSet/>
      <dgm:spPr/>
      <dgm:t>
        <a:bodyPr/>
        <a:lstStyle/>
        <a:p>
          <a:endParaRPr lang="en-US"/>
        </a:p>
      </dgm:t>
    </dgm:pt>
    <dgm:pt modelId="{B2BAD728-B010-45E5-A123-314586802002}" type="pres">
      <dgm:prSet presAssocID="{22B3568F-45CD-40EB-9E52-B66E729EDF1E}" presName="Name0" presStyleCnt="0">
        <dgm:presLayoutVars>
          <dgm:dir/>
          <dgm:resizeHandles val="exact"/>
        </dgm:presLayoutVars>
      </dgm:prSet>
      <dgm:spPr/>
      <dgm:t>
        <a:bodyPr/>
        <a:lstStyle/>
        <a:p>
          <a:endParaRPr lang="en-US"/>
        </a:p>
      </dgm:t>
    </dgm:pt>
    <dgm:pt modelId="{E9EA2513-D956-4E3E-945C-E488CDBC6690}" type="pres">
      <dgm:prSet presAssocID="{3763C710-051B-476C-8814-6F1E12E44289}" presName="node" presStyleLbl="node1" presStyleIdx="0" presStyleCnt="4">
        <dgm:presLayoutVars>
          <dgm:bulletEnabled val="1"/>
        </dgm:presLayoutVars>
      </dgm:prSet>
      <dgm:spPr/>
      <dgm:t>
        <a:bodyPr/>
        <a:lstStyle/>
        <a:p>
          <a:endParaRPr lang="en-US"/>
        </a:p>
      </dgm:t>
    </dgm:pt>
    <dgm:pt modelId="{8FFED792-460D-44C5-A6DC-CF469EE7F0C5}" type="pres">
      <dgm:prSet presAssocID="{18821025-7D34-4F4D-AE70-D08085D558B2}" presName="sibTrans" presStyleLbl="sibTrans2D1" presStyleIdx="0" presStyleCnt="3"/>
      <dgm:spPr/>
      <dgm:t>
        <a:bodyPr/>
        <a:lstStyle/>
        <a:p>
          <a:endParaRPr lang="en-US"/>
        </a:p>
      </dgm:t>
    </dgm:pt>
    <dgm:pt modelId="{9358304F-B04D-4B00-ABDB-EC87F8646A22}" type="pres">
      <dgm:prSet presAssocID="{18821025-7D34-4F4D-AE70-D08085D558B2}" presName="connectorText" presStyleLbl="sibTrans2D1" presStyleIdx="0" presStyleCnt="3"/>
      <dgm:spPr/>
      <dgm:t>
        <a:bodyPr/>
        <a:lstStyle/>
        <a:p>
          <a:endParaRPr lang="en-US"/>
        </a:p>
      </dgm:t>
    </dgm:pt>
    <dgm:pt modelId="{61E6E7A4-E5E2-420E-B7D8-5127BA70D7F8}" type="pres">
      <dgm:prSet presAssocID="{E9A4C44D-141F-4D07-82F1-8C93B675754C}" presName="node" presStyleLbl="node1" presStyleIdx="1" presStyleCnt="4">
        <dgm:presLayoutVars>
          <dgm:bulletEnabled val="1"/>
        </dgm:presLayoutVars>
      </dgm:prSet>
      <dgm:spPr/>
      <dgm:t>
        <a:bodyPr/>
        <a:lstStyle/>
        <a:p>
          <a:endParaRPr lang="en-US"/>
        </a:p>
      </dgm:t>
    </dgm:pt>
    <dgm:pt modelId="{58FFC6C4-CFBE-46FB-A98F-1B56C68B2122}" type="pres">
      <dgm:prSet presAssocID="{3193D28A-CEF7-409E-B6C0-D63F702F4180}" presName="sibTrans" presStyleLbl="sibTrans2D1" presStyleIdx="1" presStyleCnt="3"/>
      <dgm:spPr/>
      <dgm:t>
        <a:bodyPr/>
        <a:lstStyle/>
        <a:p>
          <a:endParaRPr lang="en-US"/>
        </a:p>
      </dgm:t>
    </dgm:pt>
    <dgm:pt modelId="{33760914-10F1-4AC4-B5C6-FF4477A79B67}" type="pres">
      <dgm:prSet presAssocID="{3193D28A-CEF7-409E-B6C0-D63F702F4180}" presName="connectorText" presStyleLbl="sibTrans2D1" presStyleIdx="1" presStyleCnt="3"/>
      <dgm:spPr/>
      <dgm:t>
        <a:bodyPr/>
        <a:lstStyle/>
        <a:p>
          <a:endParaRPr lang="en-US"/>
        </a:p>
      </dgm:t>
    </dgm:pt>
    <dgm:pt modelId="{301F4F46-C2F1-4911-A16A-B65CE45E089A}" type="pres">
      <dgm:prSet presAssocID="{F206E309-EA30-45BE-8156-B32104635EDD}" presName="node" presStyleLbl="node1" presStyleIdx="2" presStyleCnt="4">
        <dgm:presLayoutVars>
          <dgm:bulletEnabled val="1"/>
        </dgm:presLayoutVars>
      </dgm:prSet>
      <dgm:spPr/>
      <dgm:t>
        <a:bodyPr/>
        <a:lstStyle/>
        <a:p>
          <a:endParaRPr lang="en-US"/>
        </a:p>
      </dgm:t>
    </dgm:pt>
    <dgm:pt modelId="{4EDEA388-5BE8-48EA-B38E-B264024DA5D5}" type="pres">
      <dgm:prSet presAssocID="{618714CA-CFD5-4031-9EAC-75B78C30566B}" presName="sibTrans" presStyleLbl="sibTrans2D1" presStyleIdx="2" presStyleCnt="3"/>
      <dgm:spPr/>
      <dgm:t>
        <a:bodyPr/>
        <a:lstStyle/>
        <a:p>
          <a:endParaRPr lang="en-US"/>
        </a:p>
      </dgm:t>
    </dgm:pt>
    <dgm:pt modelId="{AA985604-9F4D-4B07-86C0-7579EBE38C84}" type="pres">
      <dgm:prSet presAssocID="{618714CA-CFD5-4031-9EAC-75B78C30566B}" presName="connectorText" presStyleLbl="sibTrans2D1" presStyleIdx="2" presStyleCnt="3"/>
      <dgm:spPr/>
      <dgm:t>
        <a:bodyPr/>
        <a:lstStyle/>
        <a:p>
          <a:endParaRPr lang="en-US"/>
        </a:p>
      </dgm:t>
    </dgm:pt>
    <dgm:pt modelId="{8C96BCFB-26DB-46E4-ADFA-7BE348537851}" type="pres">
      <dgm:prSet presAssocID="{37C96FB8-CD22-4152-B826-FEF6054E6490}" presName="node" presStyleLbl="node1" presStyleIdx="3" presStyleCnt="4">
        <dgm:presLayoutVars>
          <dgm:bulletEnabled val="1"/>
        </dgm:presLayoutVars>
      </dgm:prSet>
      <dgm:spPr/>
      <dgm:t>
        <a:bodyPr/>
        <a:lstStyle/>
        <a:p>
          <a:endParaRPr lang="en-US"/>
        </a:p>
      </dgm:t>
    </dgm:pt>
  </dgm:ptLst>
  <dgm:cxnLst>
    <dgm:cxn modelId="{5B678A7C-28F6-4DB2-ABF4-914688C26F3F}" type="presOf" srcId="{3193D28A-CEF7-409E-B6C0-D63F702F4180}" destId="{58FFC6C4-CFBE-46FB-A98F-1B56C68B2122}" srcOrd="0" destOrd="0" presId="urn:microsoft.com/office/officeart/2005/8/layout/process1"/>
    <dgm:cxn modelId="{AAF3C894-6348-4446-B808-B96A096C7770}" type="presOf" srcId="{18821025-7D34-4F4D-AE70-D08085D558B2}" destId="{9358304F-B04D-4B00-ABDB-EC87F8646A22}" srcOrd="1" destOrd="0" presId="urn:microsoft.com/office/officeart/2005/8/layout/process1"/>
    <dgm:cxn modelId="{FC60E372-6D9F-48B6-9582-732B65293F3A}" srcId="{22B3568F-45CD-40EB-9E52-B66E729EDF1E}" destId="{3763C710-051B-476C-8814-6F1E12E44289}" srcOrd="0" destOrd="0" parTransId="{D9B5053D-9533-4B88-8DC2-4F3CA1331867}" sibTransId="{18821025-7D34-4F4D-AE70-D08085D558B2}"/>
    <dgm:cxn modelId="{E6C93DB0-D3F4-413F-A99C-B438025150E8}" type="presOf" srcId="{18821025-7D34-4F4D-AE70-D08085D558B2}" destId="{8FFED792-460D-44C5-A6DC-CF469EE7F0C5}" srcOrd="0" destOrd="0" presId="urn:microsoft.com/office/officeart/2005/8/layout/process1"/>
    <dgm:cxn modelId="{32E918D3-33FE-4D73-8708-DFA7EEFEE2DA}" type="presOf" srcId="{3193D28A-CEF7-409E-B6C0-D63F702F4180}" destId="{33760914-10F1-4AC4-B5C6-FF4477A79B67}" srcOrd="1" destOrd="0" presId="urn:microsoft.com/office/officeart/2005/8/layout/process1"/>
    <dgm:cxn modelId="{817CA7E9-60B4-4F5F-8509-600ADFC3C680}" type="presOf" srcId="{37C96FB8-CD22-4152-B826-FEF6054E6490}" destId="{8C96BCFB-26DB-46E4-ADFA-7BE348537851}" srcOrd="0" destOrd="0" presId="urn:microsoft.com/office/officeart/2005/8/layout/process1"/>
    <dgm:cxn modelId="{1B63D655-D5FD-44E2-A6FF-87033C5F0BFD}" srcId="{22B3568F-45CD-40EB-9E52-B66E729EDF1E}" destId="{E9A4C44D-141F-4D07-82F1-8C93B675754C}" srcOrd="1" destOrd="0" parTransId="{993389F5-03C9-49AE-853D-7C197D971B65}" sibTransId="{3193D28A-CEF7-409E-B6C0-D63F702F4180}"/>
    <dgm:cxn modelId="{E01CB9FE-6CC8-4426-AE88-59A40500A88E}" type="presOf" srcId="{22B3568F-45CD-40EB-9E52-B66E729EDF1E}" destId="{B2BAD728-B010-45E5-A123-314586802002}" srcOrd="0" destOrd="0" presId="urn:microsoft.com/office/officeart/2005/8/layout/process1"/>
    <dgm:cxn modelId="{90134EFD-71F8-4708-9C5C-ACFBA8675EA2}" type="presOf" srcId="{618714CA-CFD5-4031-9EAC-75B78C30566B}" destId="{4EDEA388-5BE8-48EA-B38E-B264024DA5D5}" srcOrd="0" destOrd="0" presId="urn:microsoft.com/office/officeart/2005/8/layout/process1"/>
    <dgm:cxn modelId="{C441CF44-44E4-4AAA-ABBC-EC26F0F73BB5}" type="presOf" srcId="{E9A4C44D-141F-4D07-82F1-8C93B675754C}" destId="{61E6E7A4-E5E2-420E-B7D8-5127BA70D7F8}" srcOrd="0" destOrd="0" presId="urn:microsoft.com/office/officeart/2005/8/layout/process1"/>
    <dgm:cxn modelId="{C6AE5F47-36B8-437D-B57F-BC6C73FAD60E}" type="presOf" srcId="{F206E309-EA30-45BE-8156-B32104635EDD}" destId="{301F4F46-C2F1-4911-A16A-B65CE45E089A}" srcOrd="0" destOrd="0" presId="urn:microsoft.com/office/officeart/2005/8/layout/process1"/>
    <dgm:cxn modelId="{0FDEFB96-9B97-4A5C-B2FA-3F8B53C4856D}" type="presOf" srcId="{618714CA-CFD5-4031-9EAC-75B78C30566B}" destId="{AA985604-9F4D-4B07-86C0-7579EBE38C84}" srcOrd="1" destOrd="0" presId="urn:microsoft.com/office/officeart/2005/8/layout/process1"/>
    <dgm:cxn modelId="{35BF6ACB-DC2A-4F8E-BFD6-8E5AE779FDF7}" srcId="{22B3568F-45CD-40EB-9E52-B66E729EDF1E}" destId="{F206E309-EA30-45BE-8156-B32104635EDD}" srcOrd="2" destOrd="0" parTransId="{D126C426-6C7F-4A49-B77B-04C2C3C7F1BB}" sibTransId="{618714CA-CFD5-4031-9EAC-75B78C30566B}"/>
    <dgm:cxn modelId="{DD0C284C-F1DC-469D-AF1B-DA982912782F}" srcId="{22B3568F-45CD-40EB-9E52-B66E729EDF1E}" destId="{37C96FB8-CD22-4152-B826-FEF6054E6490}" srcOrd="3" destOrd="0" parTransId="{24A7A3A5-8545-41CC-AB3E-AE836BCC691D}" sibTransId="{5B76CE27-82E1-4C05-BFD6-4395A86CB0E9}"/>
    <dgm:cxn modelId="{D5A39FD0-1732-4FF0-A5BD-49C8186C0117}" type="presOf" srcId="{3763C710-051B-476C-8814-6F1E12E44289}" destId="{E9EA2513-D956-4E3E-945C-E488CDBC6690}" srcOrd="0" destOrd="0" presId="urn:microsoft.com/office/officeart/2005/8/layout/process1"/>
    <dgm:cxn modelId="{F0E541B1-13B2-4C8C-B21A-B9E0629BED41}" type="presParOf" srcId="{B2BAD728-B010-45E5-A123-314586802002}" destId="{E9EA2513-D956-4E3E-945C-E488CDBC6690}" srcOrd="0" destOrd="0" presId="urn:microsoft.com/office/officeart/2005/8/layout/process1"/>
    <dgm:cxn modelId="{D5AACCF4-3BE1-4AAB-B060-09B5A9C8CEA8}" type="presParOf" srcId="{B2BAD728-B010-45E5-A123-314586802002}" destId="{8FFED792-460D-44C5-A6DC-CF469EE7F0C5}" srcOrd="1" destOrd="0" presId="urn:microsoft.com/office/officeart/2005/8/layout/process1"/>
    <dgm:cxn modelId="{275994CF-E5DF-4385-8854-DECFF26C25C9}" type="presParOf" srcId="{8FFED792-460D-44C5-A6DC-CF469EE7F0C5}" destId="{9358304F-B04D-4B00-ABDB-EC87F8646A22}" srcOrd="0" destOrd="0" presId="urn:microsoft.com/office/officeart/2005/8/layout/process1"/>
    <dgm:cxn modelId="{2F42F7AB-906C-4401-9F20-F179B4B162F0}" type="presParOf" srcId="{B2BAD728-B010-45E5-A123-314586802002}" destId="{61E6E7A4-E5E2-420E-B7D8-5127BA70D7F8}" srcOrd="2" destOrd="0" presId="urn:microsoft.com/office/officeart/2005/8/layout/process1"/>
    <dgm:cxn modelId="{BDCAE14C-C74B-4189-B359-D5AEC176B021}" type="presParOf" srcId="{B2BAD728-B010-45E5-A123-314586802002}" destId="{58FFC6C4-CFBE-46FB-A98F-1B56C68B2122}" srcOrd="3" destOrd="0" presId="urn:microsoft.com/office/officeart/2005/8/layout/process1"/>
    <dgm:cxn modelId="{8C7C4ED6-77F5-46E2-9426-4912B507F35D}" type="presParOf" srcId="{58FFC6C4-CFBE-46FB-A98F-1B56C68B2122}" destId="{33760914-10F1-4AC4-B5C6-FF4477A79B67}" srcOrd="0" destOrd="0" presId="urn:microsoft.com/office/officeart/2005/8/layout/process1"/>
    <dgm:cxn modelId="{76524BDF-F346-489A-95D5-C5042620BA39}" type="presParOf" srcId="{B2BAD728-B010-45E5-A123-314586802002}" destId="{301F4F46-C2F1-4911-A16A-B65CE45E089A}" srcOrd="4" destOrd="0" presId="urn:microsoft.com/office/officeart/2005/8/layout/process1"/>
    <dgm:cxn modelId="{46936EC8-7FA0-4D17-BC16-33B315210FC1}" type="presParOf" srcId="{B2BAD728-B010-45E5-A123-314586802002}" destId="{4EDEA388-5BE8-48EA-B38E-B264024DA5D5}" srcOrd="5" destOrd="0" presId="urn:microsoft.com/office/officeart/2005/8/layout/process1"/>
    <dgm:cxn modelId="{C525AA91-1117-45F4-9965-CD5C824403F6}" type="presParOf" srcId="{4EDEA388-5BE8-48EA-B38E-B264024DA5D5}" destId="{AA985604-9F4D-4B07-86C0-7579EBE38C84}" srcOrd="0" destOrd="0" presId="urn:microsoft.com/office/officeart/2005/8/layout/process1"/>
    <dgm:cxn modelId="{9B5C3BD9-EF16-4A47-8E9E-9BECB149D623}" type="presParOf" srcId="{B2BAD728-B010-45E5-A123-314586802002}" destId="{8C96BCFB-26DB-46E4-ADFA-7BE34853785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3568F-45CD-40EB-9E52-B66E729EDF1E}" type="doc">
      <dgm:prSet loTypeId="urn:microsoft.com/office/officeart/2005/8/layout/process1" loCatId="process" qsTypeId="urn:microsoft.com/office/officeart/2005/8/quickstyle/simple1" qsCatId="simple" csTypeId="urn:microsoft.com/office/officeart/2005/8/colors/accent1_2" csCatId="accent1" phldr="1"/>
      <dgm:spPr/>
    </dgm:pt>
    <dgm:pt modelId="{3763C710-051B-476C-8814-6F1E12E44289}">
      <dgm:prSet phldrT="[Text]"/>
      <dgm:spPr/>
      <dgm:t>
        <a:bodyPr/>
        <a:lstStyle/>
        <a:p>
          <a:r>
            <a:rPr lang="en-US" dirty="0" smtClean="0"/>
            <a:t>Define Additional Resources</a:t>
          </a:r>
          <a:endParaRPr lang="en-US" dirty="0"/>
        </a:p>
      </dgm:t>
    </dgm:pt>
    <dgm:pt modelId="{D9B5053D-9533-4B88-8DC2-4F3CA1331867}" type="parTrans" cxnId="{FC60E372-6D9F-48B6-9582-732B65293F3A}">
      <dgm:prSet/>
      <dgm:spPr/>
      <dgm:t>
        <a:bodyPr/>
        <a:lstStyle/>
        <a:p>
          <a:endParaRPr lang="en-US"/>
        </a:p>
      </dgm:t>
    </dgm:pt>
    <dgm:pt modelId="{18821025-7D34-4F4D-AE70-D08085D558B2}" type="sibTrans" cxnId="{FC60E372-6D9F-48B6-9582-732B65293F3A}">
      <dgm:prSet/>
      <dgm:spPr/>
      <dgm:t>
        <a:bodyPr/>
        <a:lstStyle/>
        <a:p>
          <a:endParaRPr lang="en-US"/>
        </a:p>
      </dgm:t>
    </dgm:pt>
    <dgm:pt modelId="{E9A4C44D-141F-4D07-82F1-8C93B675754C}">
      <dgm:prSet phldrT="[Text]"/>
      <dgm:spPr/>
      <dgm:t>
        <a:bodyPr/>
        <a:lstStyle/>
        <a:p>
          <a:r>
            <a:rPr lang="en-US" dirty="0" smtClean="0"/>
            <a:t>Define Individual Goals</a:t>
          </a:r>
          <a:endParaRPr lang="en-US" dirty="0"/>
        </a:p>
      </dgm:t>
    </dgm:pt>
    <dgm:pt modelId="{993389F5-03C9-49AE-853D-7C197D971B65}" type="parTrans" cxnId="{1B63D655-D5FD-44E2-A6FF-87033C5F0BFD}">
      <dgm:prSet/>
      <dgm:spPr/>
      <dgm:t>
        <a:bodyPr/>
        <a:lstStyle/>
        <a:p>
          <a:endParaRPr lang="en-US"/>
        </a:p>
      </dgm:t>
    </dgm:pt>
    <dgm:pt modelId="{3193D28A-CEF7-409E-B6C0-D63F702F4180}" type="sibTrans" cxnId="{1B63D655-D5FD-44E2-A6FF-87033C5F0BFD}">
      <dgm:prSet/>
      <dgm:spPr/>
      <dgm:t>
        <a:bodyPr/>
        <a:lstStyle/>
        <a:p>
          <a:endParaRPr lang="en-US"/>
        </a:p>
      </dgm:t>
    </dgm:pt>
    <dgm:pt modelId="{F206E309-EA30-45BE-8156-B32104635EDD}">
      <dgm:prSet phldrT="[Text]"/>
      <dgm:spPr/>
      <dgm:t>
        <a:bodyPr/>
        <a:lstStyle/>
        <a:p>
          <a:r>
            <a:rPr lang="en-US" dirty="0" smtClean="0"/>
            <a:t>Define Weights for Goals</a:t>
          </a:r>
          <a:endParaRPr lang="en-US" dirty="0"/>
        </a:p>
      </dgm:t>
    </dgm:pt>
    <dgm:pt modelId="{D126C426-6C7F-4A49-B77B-04C2C3C7F1BB}" type="parTrans" cxnId="{35BF6ACB-DC2A-4F8E-BFD6-8E5AE779FDF7}">
      <dgm:prSet/>
      <dgm:spPr/>
      <dgm:t>
        <a:bodyPr/>
        <a:lstStyle/>
        <a:p>
          <a:endParaRPr lang="en-US"/>
        </a:p>
      </dgm:t>
    </dgm:pt>
    <dgm:pt modelId="{618714CA-CFD5-4031-9EAC-75B78C30566B}" type="sibTrans" cxnId="{35BF6ACB-DC2A-4F8E-BFD6-8E5AE779FDF7}">
      <dgm:prSet/>
      <dgm:spPr/>
      <dgm:t>
        <a:bodyPr/>
        <a:lstStyle/>
        <a:p>
          <a:endParaRPr lang="en-US"/>
        </a:p>
      </dgm:t>
    </dgm:pt>
    <dgm:pt modelId="{37C96FB8-CD22-4152-B826-FEF6054E6490}">
      <dgm:prSet/>
      <dgm:spPr/>
      <dgm:t>
        <a:bodyPr/>
        <a:lstStyle/>
        <a:p>
          <a:r>
            <a:rPr lang="en-US" dirty="0" smtClean="0"/>
            <a:t>Discuss Talent Development</a:t>
          </a:r>
          <a:endParaRPr lang="en-US" dirty="0"/>
        </a:p>
      </dgm:t>
    </dgm:pt>
    <dgm:pt modelId="{24A7A3A5-8545-41CC-AB3E-AE836BCC691D}" type="parTrans" cxnId="{DD0C284C-F1DC-469D-AF1B-DA982912782F}">
      <dgm:prSet/>
      <dgm:spPr/>
      <dgm:t>
        <a:bodyPr/>
        <a:lstStyle/>
        <a:p>
          <a:endParaRPr lang="en-US"/>
        </a:p>
      </dgm:t>
    </dgm:pt>
    <dgm:pt modelId="{5B76CE27-82E1-4C05-BFD6-4395A86CB0E9}" type="sibTrans" cxnId="{DD0C284C-F1DC-469D-AF1B-DA982912782F}">
      <dgm:prSet/>
      <dgm:spPr/>
      <dgm:t>
        <a:bodyPr/>
        <a:lstStyle/>
        <a:p>
          <a:endParaRPr lang="en-US"/>
        </a:p>
      </dgm:t>
    </dgm:pt>
    <dgm:pt modelId="{B2BAD728-B010-45E5-A123-314586802002}" type="pres">
      <dgm:prSet presAssocID="{22B3568F-45CD-40EB-9E52-B66E729EDF1E}" presName="Name0" presStyleCnt="0">
        <dgm:presLayoutVars>
          <dgm:dir/>
          <dgm:resizeHandles val="exact"/>
        </dgm:presLayoutVars>
      </dgm:prSet>
      <dgm:spPr/>
    </dgm:pt>
    <dgm:pt modelId="{E9EA2513-D956-4E3E-945C-E488CDBC6690}" type="pres">
      <dgm:prSet presAssocID="{3763C710-051B-476C-8814-6F1E12E44289}" presName="node" presStyleLbl="node1" presStyleIdx="0" presStyleCnt="4">
        <dgm:presLayoutVars>
          <dgm:bulletEnabled val="1"/>
        </dgm:presLayoutVars>
      </dgm:prSet>
      <dgm:spPr/>
      <dgm:t>
        <a:bodyPr/>
        <a:lstStyle/>
        <a:p>
          <a:endParaRPr lang="en-US"/>
        </a:p>
      </dgm:t>
    </dgm:pt>
    <dgm:pt modelId="{8FFED792-460D-44C5-A6DC-CF469EE7F0C5}" type="pres">
      <dgm:prSet presAssocID="{18821025-7D34-4F4D-AE70-D08085D558B2}" presName="sibTrans" presStyleLbl="sibTrans2D1" presStyleIdx="0" presStyleCnt="3"/>
      <dgm:spPr/>
      <dgm:t>
        <a:bodyPr/>
        <a:lstStyle/>
        <a:p>
          <a:endParaRPr lang="en-US"/>
        </a:p>
      </dgm:t>
    </dgm:pt>
    <dgm:pt modelId="{9358304F-B04D-4B00-ABDB-EC87F8646A22}" type="pres">
      <dgm:prSet presAssocID="{18821025-7D34-4F4D-AE70-D08085D558B2}" presName="connectorText" presStyleLbl="sibTrans2D1" presStyleIdx="0" presStyleCnt="3"/>
      <dgm:spPr/>
      <dgm:t>
        <a:bodyPr/>
        <a:lstStyle/>
        <a:p>
          <a:endParaRPr lang="en-US"/>
        </a:p>
      </dgm:t>
    </dgm:pt>
    <dgm:pt modelId="{61E6E7A4-E5E2-420E-B7D8-5127BA70D7F8}" type="pres">
      <dgm:prSet presAssocID="{E9A4C44D-141F-4D07-82F1-8C93B675754C}" presName="node" presStyleLbl="node1" presStyleIdx="1" presStyleCnt="4" custLinFactNeighborY="-1809">
        <dgm:presLayoutVars>
          <dgm:bulletEnabled val="1"/>
        </dgm:presLayoutVars>
      </dgm:prSet>
      <dgm:spPr/>
      <dgm:t>
        <a:bodyPr/>
        <a:lstStyle/>
        <a:p>
          <a:endParaRPr lang="en-US"/>
        </a:p>
      </dgm:t>
    </dgm:pt>
    <dgm:pt modelId="{58FFC6C4-CFBE-46FB-A98F-1B56C68B2122}" type="pres">
      <dgm:prSet presAssocID="{3193D28A-CEF7-409E-B6C0-D63F702F4180}" presName="sibTrans" presStyleLbl="sibTrans2D1" presStyleIdx="1" presStyleCnt="3"/>
      <dgm:spPr/>
      <dgm:t>
        <a:bodyPr/>
        <a:lstStyle/>
        <a:p>
          <a:endParaRPr lang="en-US"/>
        </a:p>
      </dgm:t>
    </dgm:pt>
    <dgm:pt modelId="{33760914-10F1-4AC4-B5C6-FF4477A79B67}" type="pres">
      <dgm:prSet presAssocID="{3193D28A-CEF7-409E-B6C0-D63F702F4180}" presName="connectorText" presStyleLbl="sibTrans2D1" presStyleIdx="1" presStyleCnt="3"/>
      <dgm:spPr/>
      <dgm:t>
        <a:bodyPr/>
        <a:lstStyle/>
        <a:p>
          <a:endParaRPr lang="en-US"/>
        </a:p>
      </dgm:t>
    </dgm:pt>
    <dgm:pt modelId="{301F4F46-C2F1-4911-A16A-B65CE45E089A}" type="pres">
      <dgm:prSet presAssocID="{F206E309-EA30-45BE-8156-B32104635EDD}" presName="node" presStyleLbl="node1" presStyleIdx="2" presStyleCnt="4">
        <dgm:presLayoutVars>
          <dgm:bulletEnabled val="1"/>
        </dgm:presLayoutVars>
      </dgm:prSet>
      <dgm:spPr/>
      <dgm:t>
        <a:bodyPr/>
        <a:lstStyle/>
        <a:p>
          <a:endParaRPr lang="en-US"/>
        </a:p>
      </dgm:t>
    </dgm:pt>
    <dgm:pt modelId="{4EDEA388-5BE8-48EA-B38E-B264024DA5D5}" type="pres">
      <dgm:prSet presAssocID="{618714CA-CFD5-4031-9EAC-75B78C30566B}" presName="sibTrans" presStyleLbl="sibTrans2D1" presStyleIdx="2" presStyleCnt="3"/>
      <dgm:spPr/>
      <dgm:t>
        <a:bodyPr/>
        <a:lstStyle/>
        <a:p>
          <a:endParaRPr lang="en-US"/>
        </a:p>
      </dgm:t>
    </dgm:pt>
    <dgm:pt modelId="{AA985604-9F4D-4B07-86C0-7579EBE38C84}" type="pres">
      <dgm:prSet presAssocID="{618714CA-CFD5-4031-9EAC-75B78C30566B}" presName="connectorText" presStyleLbl="sibTrans2D1" presStyleIdx="2" presStyleCnt="3"/>
      <dgm:spPr/>
      <dgm:t>
        <a:bodyPr/>
        <a:lstStyle/>
        <a:p>
          <a:endParaRPr lang="en-US"/>
        </a:p>
      </dgm:t>
    </dgm:pt>
    <dgm:pt modelId="{8C96BCFB-26DB-46E4-ADFA-7BE348537851}" type="pres">
      <dgm:prSet presAssocID="{37C96FB8-CD22-4152-B826-FEF6054E6490}" presName="node" presStyleLbl="node1" presStyleIdx="3" presStyleCnt="4">
        <dgm:presLayoutVars>
          <dgm:bulletEnabled val="1"/>
        </dgm:presLayoutVars>
      </dgm:prSet>
      <dgm:spPr/>
      <dgm:t>
        <a:bodyPr/>
        <a:lstStyle/>
        <a:p>
          <a:endParaRPr lang="en-US"/>
        </a:p>
      </dgm:t>
    </dgm:pt>
  </dgm:ptLst>
  <dgm:cxnLst>
    <dgm:cxn modelId="{88B159B1-24A7-4ED1-BC07-975C1E95C904}" type="presOf" srcId="{3193D28A-CEF7-409E-B6C0-D63F702F4180}" destId="{58FFC6C4-CFBE-46FB-A98F-1B56C68B2122}" srcOrd="0" destOrd="0" presId="urn:microsoft.com/office/officeart/2005/8/layout/process1"/>
    <dgm:cxn modelId="{FC60E372-6D9F-48B6-9582-732B65293F3A}" srcId="{22B3568F-45CD-40EB-9E52-B66E729EDF1E}" destId="{3763C710-051B-476C-8814-6F1E12E44289}" srcOrd="0" destOrd="0" parTransId="{D9B5053D-9533-4B88-8DC2-4F3CA1331867}" sibTransId="{18821025-7D34-4F4D-AE70-D08085D558B2}"/>
    <dgm:cxn modelId="{1B63D655-D5FD-44E2-A6FF-87033C5F0BFD}" srcId="{22B3568F-45CD-40EB-9E52-B66E729EDF1E}" destId="{E9A4C44D-141F-4D07-82F1-8C93B675754C}" srcOrd="1" destOrd="0" parTransId="{993389F5-03C9-49AE-853D-7C197D971B65}" sibTransId="{3193D28A-CEF7-409E-B6C0-D63F702F4180}"/>
    <dgm:cxn modelId="{1FA259D9-1072-4110-BD15-6AA7FB247C8F}" type="presOf" srcId="{22B3568F-45CD-40EB-9E52-B66E729EDF1E}" destId="{B2BAD728-B010-45E5-A123-314586802002}" srcOrd="0" destOrd="0" presId="urn:microsoft.com/office/officeart/2005/8/layout/process1"/>
    <dgm:cxn modelId="{85290BA0-A345-482D-A066-8804D9D340E5}" type="presOf" srcId="{18821025-7D34-4F4D-AE70-D08085D558B2}" destId="{9358304F-B04D-4B00-ABDB-EC87F8646A22}" srcOrd="1" destOrd="0" presId="urn:microsoft.com/office/officeart/2005/8/layout/process1"/>
    <dgm:cxn modelId="{D023608C-0393-438A-AAC0-DA559CF90E98}" type="presOf" srcId="{E9A4C44D-141F-4D07-82F1-8C93B675754C}" destId="{61E6E7A4-E5E2-420E-B7D8-5127BA70D7F8}" srcOrd="0" destOrd="0" presId="urn:microsoft.com/office/officeart/2005/8/layout/process1"/>
    <dgm:cxn modelId="{7C88E844-32D9-4A8C-BC64-CDF6B45FB5E8}" type="presOf" srcId="{618714CA-CFD5-4031-9EAC-75B78C30566B}" destId="{4EDEA388-5BE8-48EA-B38E-B264024DA5D5}" srcOrd="0" destOrd="0" presId="urn:microsoft.com/office/officeart/2005/8/layout/process1"/>
    <dgm:cxn modelId="{37E7B497-ABBD-4F8C-B83C-D2DB687D5BDD}" type="presOf" srcId="{3193D28A-CEF7-409E-B6C0-D63F702F4180}" destId="{33760914-10F1-4AC4-B5C6-FF4477A79B67}" srcOrd="1" destOrd="0" presId="urn:microsoft.com/office/officeart/2005/8/layout/process1"/>
    <dgm:cxn modelId="{87F39654-8642-473D-AE53-214775806F23}" type="presOf" srcId="{18821025-7D34-4F4D-AE70-D08085D558B2}" destId="{8FFED792-460D-44C5-A6DC-CF469EE7F0C5}" srcOrd="0" destOrd="0" presId="urn:microsoft.com/office/officeart/2005/8/layout/process1"/>
    <dgm:cxn modelId="{DDC3FB86-3691-4487-A621-24F4B50536EA}" type="presOf" srcId="{37C96FB8-CD22-4152-B826-FEF6054E6490}" destId="{8C96BCFB-26DB-46E4-ADFA-7BE348537851}" srcOrd="0" destOrd="0" presId="urn:microsoft.com/office/officeart/2005/8/layout/process1"/>
    <dgm:cxn modelId="{3CCD74D7-1FF9-4E9F-954C-FA7A2F111E92}" type="presOf" srcId="{F206E309-EA30-45BE-8156-B32104635EDD}" destId="{301F4F46-C2F1-4911-A16A-B65CE45E089A}" srcOrd="0" destOrd="0" presId="urn:microsoft.com/office/officeart/2005/8/layout/process1"/>
    <dgm:cxn modelId="{D85B4BCE-58F2-49EE-831D-8327420EA96B}" type="presOf" srcId="{618714CA-CFD5-4031-9EAC-75B78C30566B}" destId="{AA985604-9F4D-4B07-86C0-7579EBE38C84}" srcOrd="1" destOrd="0" presId="urn:microsoft.com/office/officeart/2005/8/layout/process1"/>
    <dgm:cxn modelId="{35BF6ACB-DC2A-4F8E-BFD6-8E5AE779FDF7}" srcId="{22B3568F-45CD-40EB-9E52-B66E729EDF1E}" destId="{F206E309-EA30-45BE-8156-B32104635EDD}" srcOrd="2" destOrd="0" parTransId="{D126C426-6C7F-4A49-B77B-04C2C3C7F1BB}" sibTransId="{618714CA-CFD5-4031-9EAC-75B78C30566B}"/>
    <dgm:cxn modelId="{DD0C284C-F1DC-469D-AF1B-DA982912782F}" srcId="{22B3568F-45CD-40EB-9E52-B66E729EDF1E}" destId="{37C96FB8-CD22-4152-B826-FEF6054E6490}" srcOrd="3" destOrd="0" parTransId="{24A7A3A5-8545-41CC-AB3E-AE836BCC691D}" sibTransId="{5B76CE27-82E1-4C05-BFD6-4395A86CB0E9}"/>
    <dgm:cxn modelId="{80395C4C-3FDA-432D-9F30-4FB2F8777B4D}" type="presOf" srcId="{3763C710-051B-476C-8814-6F1E12E44289}" destId="{E9EA2513-D956-4E3E-945C-E488CDBC6690}" srcOrd="0" destOrd="0" presId="urn:microsoft.com/office/officeart/2005/8/layout/process1"/>
    <dgm:cxn modelId="{452FF111-A50A-4AE9-AA1C-919BA642ABD2}" type="presParOf" srcId="{B2BAD728-B010-45E5-A123-314586802002}" destId="{E9EA2513-D956-4E3E-945C-E488CDBC6690}" srcOrd="0" destOrd="0" presId="urn:microsoft.com/office/officeart/2005/8/layout/process1"/>
    <dgm:cxn modelId="{DCAC84CE-E19D-43A0-B4AB-AAC3C9C6E0D2}" type="presParOf" srcId="{B2BAD728-B010-45E5-A123-314586802002}" destId="{8FFED792-460D-44C5-A6DC-CF469EE7F0C5}" srcOrd="1" destOrd="0" presId="urn:microsoft.com/office/officeart/2005/8/layout/process1"/>
    <dgm:cxn modelId="{4D705A8C-4B86-4078-B90A-5A50CF245767}" type="presParOf" srcId="{8FFED792-460D-44C5-A6DC-CF469EE7F0C5}" destId="{9358304F-B04D-4B00-ABDB-EC87F8646A22}" srcOrd="0" destOrd="0" presId="urn:microsoft.com/office/officeart/2005/8/layout/process1"/>
    <dgm:cxn modelId="{BF8C32C4-8BEE-49BF-8FCF-A2AA3745292F}" type="presParOf" srcId="{B2BAD728-B010-45E5-A123-314586802002}" destId="{61E6E7A4-E5E2-420E-B7D8-5127BA70D7F8}" srcOrd="2" destOrd="0" presId="urn:microsoft.com/office/officeart/2005/8/layout/process1"/>
    <dgm:cxn modelId="{2EBF6B26-D16B-4426-87A4-933BE6CF1D44}" type="presParOf" srcId="{B2BAD728-B010-45E5-A123-314586802002}" destId="{58FFC6C4-CFBE-46FB-A98F-1B56C68B2122}" srcOrd="3" destOrd="0" presId="urn:microsoft.com/office/officeart/2005/8/layout/process1"/>
    <dgm:cxn modelId="{EF7BF775-6E60-43F4-BB6F-5DE3EC3E0A0F}" type="presParOf" srcId="{58FFC6C4-CFBE-46FB-A98F-1B56C68B2122}" destId="{33760914-10F1-4AC4-B5C6-FF4477A79B67}" srcOrd="0" destOrd="0" presId="urn:microsoft.com/office/officeart/2005/8/layout/process1"/>
    <dgm:cxn modelId="{C30822B1-3982-4A06-83A8-87BCA0FD4159}" type="presParOf" srcId="{B2BAD728-B010-45E5-A123-314586802002}" destId="{301F4F46-C2F1-4911-A16A-B65CE45E089A}" srcOrd="4" destOrd="0" presId="urn:microsoft.com/office/officeart/2005/8/layout/process1"/>
    <dgm:cxn modelId="{259AD2EC-B0EC-4D6F-BB3B-66D06F9894E5}" type="presParOf" srcId="{B2BAD728-B010-45E5-A123-314586802002}" destId="{4EDEA388-5BE8-48EA-B38E-B264024DA5D5}" srcOrd="5" destOrd="0" presId="urn:microsoft.com/office/officeart/2005/8/layout/process1"/>
    <dgm:cxn modelId="{9E081417-FC54-46B0-BCC9-331C941D1212}" type="presParOf" srcId="{4EDEA388-5BE8-48EA-B38E-B264024DA5D5}" destId="{AA985604-9F4D-4B07-86C0-7579EBE38C84}" srcOrd="0" destOrd="0" presId="urn:microsoft.com/office/officeart/2005/8/layout/process1"/>
    <dgm:cxn modelId="{3F7FFEC4-4825-4F00-B273-7447A718357D}" type="presParOf" srcId="{B2BAD728-B010-45E5-A123-314586802002}" destId="{8C96BCFB-26DB-46E4-ADFA-7BE348537851}"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3568F-45CD-40EB-9E52-B66E729EDF1E}" type="doc">
      <dgm:prSet loTypeId="urn:microsoft.com/office/officeart/2005/8/layout/process1" loCatId="process" qsTypeId="urn:microsoft.com/office/officeart/2005/8/quickstyle/simple1" qsCatId="simple" csTypeId="urn:microsoft.com/office/officeart/2005/8/colors/accent1_2" csCatId="accent1" phldr="1"/>
      <dgm:spPr/>
    </dgm:pt>
    <dgm:pt modelId="{3763C710-051B-476C-8814-6F1E12E44289}">
      <dgm:prSet phldrT="[Text]"/>
      <dgm:spPr/>
      <dgm:t>
        <a:bodyPr/>
        <a:lstStyle/>
        <a:p>
          <a:r>
            <a:rPr lang="en-US" dirty="0" err="1" smtClean="0"/>
            <a:t>Prework</a:t>
          </a:r>
          <a:endParaRPr lang="en-US" dirty="0"/>
        </a:p>
      </dgm:t>
    </dgm:pt>
    <dgm:pt modelId="{D9B5053D-9533-4B88-8DC2-4F3CA1331867}" type="parTrans" cxnId="{FC60E372-6D9F-48B6-9582-732B65293F3A}">
      <dgm:prSet/>
      <dgm:spPr/>
      <dgm:t>
        <a:bodyPr/>
        <a:lstStyle/>
        <a:p>
          <a:endParaRPr lang="en-US"/>
        </a:p>
      </dgm:t>
    </dgm:pt>
    <dgm:pt modelId="{18821025-7D34-4F4D-AE70-D08085D558B2}" type="sibTrans" cxnId="{FC60E372-6D9F-48B6-9582-732B65293F3A}">
      <dgm:prSet/>
      <dgm:spPr/>
      <dgm:t>
        <a:bodyPr/>
        <a:lstStyle/>
        <a:p>
          <a:endParaRPr lang="en-US"/>
        </a:p>
      </dgm:t>
    </dgm:pt>
    <dgm:pt modelId="{E9A4C44D-141F-4D07-82F1-8C93B675754C}">
      <dgm:prSet phldrT="[Text]"/>
      <dgm:spPr/>
      <dgm:t>
        <a:bodyPr/>
        <a:lstStyle/>
        <a:p>
          <a:r>
            <a:rPr lang="en-US" dirty="0" smtClean="0"/>
            <a:t>Introduction</a:t>
          </a:r>
          <a:endParaRPr lang="en-US" dirty="0"/>
        </a:p>
      </dgm:t>
    </dgm:pt>
    <dgm:pt modelId="{993389F5-03C9-49AE-853D-7C197D971B65}" type="parTrans" cxnId="{1B63D655-D5FD-44E2-A6FF-87033C5F0BFD}">
      <dgm:prSet/>
      <dgm:spPr/>
      <dgm:t>
        <a:bodyPr/>
        <a:lstStyle/>
        <a:p>
          <a:endParaRPr lang="en-US"/>
        </a:p>
      </dgm:t>
    </dgm:pt>
    <dgm:pt modelId="{3193D28A-CEF7-409E-B6C0-D63F702F4180}" type="sibTrans" cxnId="{1B63D655-D5FD-44E2-A6FF-87033C5F0BFD}">
      <dgm:prSet/>
      <dgm:spPr/>
      <dgm:t>
        <a:bodyPr/>
        <a:lstStyle/>
        <a:p>
          <a:endParaRPr lang="en-US"/>
        </a:p>
      </dgm:t>
    </dgm:pt>
    <dgm:pt modelId="{F206E309-EA30-45BE-8156-B32104635EDD}">
      <dgm:prSet phldrT="[Text]"/>
      <dgm:spPr/>
      <dgm:t>
        <a:bodyPr/>
        <a:lstStyle/>
        <a:p>
          <a:r>
            <a:rPr lang="en-US" dirty="0" smtClean="0"/>
            <a:t>Discuss Institutional Goals</a:t>
          </a:r>
          <a:endParaRPr lang="en-US" dirty="0"/>
        </a:p>
      </dgm:t>
    </dgm:pt>
    <dgm:pt modelId="{D126C426-6C7F-4A49-B77B-04C2C3C7F1BB}" type="parTrans" cxnId="{35BF6ACB-DC2A-4F8E-BFD6-8E5AE779FDF7}">
      <dgm:prSet/>
      <dgm:spPr/>
      <dgm:t>
        <a:bodyPr/>
        <a:lstStyle/>
        <a:p>
          <a:endParaRPr lang="en-US"/>
        </a:p>
      </dgm:t>
    </dgm:pt>
    <dgm:pt modelId="{618714CA-CFD5-4031-9EAC-75B78C30566B}" type="sibTrans" cxnId="{35BF6ACB-DC2A-4F8E-BFD6-8E5AE779FDF7}">
      <dgm:prSet/>
      <dgm:spPr/>
      <dgm:t>
        <a:bodyPr/>
        <a:lstStyle/>
        <a:p>
          <a:endParaRPr lang="en-US"/>
        </a:p>
      </dgm:t>
    </dgm:pt>
    <dgm:pt modelId="{37C96FB8-CD22-4152-B826-FEF6054E6490}">
      <dgm:prSet/>
      <dgm:spPr/>
      <dgm:t>
        <a:bodyPr/>
        <a:lstStyle/>
        <a:p>
          <a:r>
            <a:rPr lang="en-US" dirty="0" smtClean="0"/>
            <a:t>Discuss Individual Goals</a:t>
          </a:r>
          <a:endParaRPr lang="en-US" dirty="0"/>
        </a:p>
      </dgm:t>
    </dgm:pt>
    <dgm:pt modelId="{24A7A3A5-8545-41CC-AB3E-AE836BCC691D}" type="parTrans" cxnId="{DD0C284C-F1DC-469D-AF1B-DA982912782F}">
      <dgm:prSet/>
      <dgm:spPr/>
      <dgm:t>
        <a:bodyPr/>
        <a:lstStyle/>
        <a:p>
          <a:endParaRPr lang="en-US"/>
        </a:p>
      </dgm:t>
    </dgm:pt>
    <dgm:pt modelId="{5B76CE27-82E1-4C05-BFD6-4395A86CB0E9}" type="sibTrans" cxnId="{DD0C284C-F1DC-469D-AF1B-DA982912782F}">
      <dgm:prSet/>
      <dgm:spPr/>
      <dgm:t>
        <a:bodyPr/>
        <a:lstStyle/>
        <a:p>
          <a:endParaRPr lang="en-US"/>
        </a:p>
      </dgm:t>
    </dgm:pt>
    <dgm:pt modelId="{B2BAD728-B010-45E5-A123-314586802002}" type="pres">
      <dgm:prSet presAssocID="{22B3568F-45CD-40EB-9E52-B66E729EDF1E}" presName="Name0" presStyleCnt="0">
        <dgm:presLayoutVars>
          <dgm:dir/>
          <dgm:resizeHandles val="exact"/>
        </dgm:presLayoutVars>
      </dgm:prSet>
      <dgm:spPr/>
    </dgm:pt>
    <dgm:pt modelId="{E9EA2513-D956-4E3E-945C-E488CDBC6690}" type="pres">
      <dgm:prSet presAssocID="{3763C710-051B-476C-8814-6F1E12E44289}" presName="node" presStyleLbl="node1" presStyleIdx="0" presStyleCnt="4">
        <dgm:presLayoutVars>
          <dgm:bulletEnabled val="1"/>
        </dgm:presLayoutVars>
      </dgm:prSet>
      <dgm:spPr/>
      <dgm:t>
        <a:bodyPr/>
        <a:lstStyle/>
        <a:p>
          <a:endParaRPr lang="en-US"/>
        </a:p>
      </dgm:t>
    </dgm:pt>
    <dgm:pt modelId="{8FFED792-460D-44C5-A6DC-CF469EE7F0C5}" type="pres">
      <dgm:prSet presAssocID="{18821025-7D34-4F4D-AE70-D08085D558B2}" presName="sibTrans" presStyleLbl="sibTrans2D1" presStyleIdx="0" presStyleCnt="3"/>
      <dgm:spPr/>
      <dgm:t>
        <a:bodyPr/>
        <a:lstStyle/>
        <a:p>
          <a:endParaRPr lang="en-US"/>
        </a:p>
      </dgm:t>
    </dgm:pt>
    <dgm:pt modelId="{9358304F-B04D-4B00-ABDB-EC87F8646A22}" type="pres">
      <dgm:prSet presAssocID="{18821025-7D34-4F4D-AE70-D08085D558B2}" presName="connectorText" presStyleLbl="sibTrans2D1" presStyleIdx="0" presStyleCnt="3"/>
      <dgm:spPr/>
      <dgm:t>
        <a:bodyPr/>
        <a:lstStyle/>
        <a:p>
          <a:endParaRPr lang="en-US"/>
        </a:p>
      </dgm:t>
    </dgm:pt>
    <dgm:pt modelId="{61E6E7A4-E5E2-420E-B7D8-5127BA70D7F8}" type="pres">
      <dgm:prSet presAssocID="{E9A4C44D-141F-4D07-82F1-8C93B675754C}" presName="node" presStyleLbl="node1" presStyleIdx="1" presStyleCnt="4">
        <dgm:presLayoutVars>
          <dgm:bulletEnabled val="1"/>
        </dgm:presLayoutVars>
      </dgm:prSet>
      <dgm:spPr/>
      <dgm:t>
        <a:bodyPr/>
        <a:lstStyle/>
        <a:p>
          <a:endParaRPr lang="en-US"/>
        </a:p>
      </dgm:t>
    </dgm:pt>
    <dgm:pt modelId="{58FFC6C4-CFBE-46FB-A98F-1B56C68B2122}" type="pres">
      <dgm:prSet presAssocID="{3193D28A-CEF7-409E-B6C0-D63F702F4180}" presName="sibTrans" presStyleLbl="sibTrans2D1" presStyleIdx="1" presStyleCnt="3"/>
      <dgm:spPr/>
      <dgm:t>
        <a:bodyPr/>
        <a:lstStyle/>
        <a:p>
          <a:endParaRPr lang="en-US"/>
        </a:p>
      </dgm:t>
    </dgm:pt>
    <dgm:pt modelId="{33760914-10F1-4AC4-B5C6-FF4477A79B67}" type="pres">
      <dgm:prSet presAssocID="{3193D28A-CEF7-409E-B6C0-D63F702F4180}" presName="connectorText" presStyleLbl="sibTrans2D1" presStyleIdx="1" presStyleCnt="3"/>
      <dgm:spPr/>
      <dgm:t>
        <a:bodyPr/>
        <a:lstStyle/>
        <a:p>
          <a:endParaRPr lang="en-US"/>
        </a:p>
      </dgm:t>
    </dgm:pt>
    <dgm:pt modelId="{301F4F46-C2F1-4911-A16A-B65CE45E089A}" type="pres">
      <dgm:prSet presAssocID="{F206E309-EA30-45BE-8156-B32104635EDD}" presName="node" presStyleLbl="node1" presStyleIdx="2" presStyleCnt="4" custLinFactNeighborX="2407" custLinFactNeighborY="1810">
        <dgm:presLayoutVars>
          <dgm:bulletEnabled val="1"/>
        </dgm:presLayoutVars>
      </dgm:prSet>
      <dgm:spPr/>
      <dgm:t>
        <a:bodyPr/>
        <a:lstStyle/>
        <a:p>
          <a:endParaRPr lang="en-US"/>
        </a:p>
      </dgm:t>
    </dgm:pt>
    <dgm:pt modelId="{4EDEA388-5BE8-48EA-B38E-B264024DA5D5}" type="pres">
      <dgm:prSet presAssocID="{618714CA-CFD5-4031-9EAC-75B78C30566B}" presName="sibTrans" presStyleLbl="sibTrans2D1" presStyleIdx="2" presStyleCnt="3"/>
      <dgm:spPr/>
      <dgm:t>
        <a:bodyPr/>
        <a:lstStyle/>
        <a:p>
          <a:endParaRPr lang="en-US"/>
        </a:p>
      </dgm:t>
    </dgm:pt>
    <dgm:pt modelId="{AA985604-9F4D-4B07-86C0-7579EBE38C84}" type="pres">
      <dgm:prSet presAssocID="{618714CA-CFD5-4031-9EAC-75B78C30566B}" presName="connectorText" presStyleLbl="sibTrans2D1" presStyleIdx="2" presStyleCnt="3"/>
      <dgm:spPr/>
      <dgm:t>
        <a:bodyPr/>
        <a:lstStyle/>
        <a:p>
          <a:endParaRPr lang="en-US"/>
        </a:p>
      </dgm:t>
    </dgm:pt>
    <dgm:pt modelId="{8C96BCFB-26DB-46E4-ADFA-7BE348537851}" type="pres">
      <dgm:prSet presAssocID="{37C96FB8-CD22-4152-B826-FEF6054E6490}" presName="node" presStyleLbl="node1" presStyleIdx="3" presStyleCnt="4">
        <dgm:presLayoutVars>
          <dgm:bulletEnabled val="1"/>
        </dgm:presLayoutVars>
      </dgm:prSet>
      <dgm:spPr/>
      <dgm:t>
        <a:bodyPr/>
        <a:lstStyle/>
        <a:p>
          <a:endParaRPr lang="en-US"/>
        </a:p>
      </dgm:t>
    </dgm:pt>
  </dgm:ptLst>
  <dgm:cxnLst>
    <dgm:cxn modelId="{FC60E372-6D9F-48B6-9582-732B65293F3A}" srcId="{22B3568F-45CD-40EB-9E52-B66E729EDF1E}" destId="{3763C710-051B-476C-8814-6F1E12E44289}" srcOrd="0" destOrd="0" parTransId="{D9B5053D-9533-4B88-8DC2-4F3CA1331867}" sibTransId="{18821025-7D34-4F4D-AE70-D08085D558B2}"/>
    <dgm:cxn modelId="{C79B5928-06E2-42E5-BD69-281B53E6D503}" type="presOf" srcId="{3193D28A-CEF7-409E-B6C0-D63F702F4180}" destId="{58FFC6C4-CFBE-46FB-A98F-1B56C68B2122}" srcOrd="0" destOrd="0" presId="urn:microsoft.com/office/officeart/2005/8/layout/process1"/>
    <dgm:cxn modelId="{1B63D655-D5FD-44E2-A6FF-87033C5F0BFD}" srcId="{22B3568F-45CD-40EB-9E52-B66E729EDF1E}" destId="{E9A4C44D-141F-4D07-82F1-8C93B675754C}" srcOrd="1" destOrd="0" parTransId="{993389F5-03C9-49AE-853D-7C197D971B65}" sibTransId="{3193D28A-CEF7-409E-B6C0-D63F702F4180}"/>
    <dgm:cxn modelId="{F7AC9FF2-838E-42BF-8924-03D89C76BB41}" type="presOf" srcId="{3763C710-051B-476C-8814-6F1E12E44289}" destId="{E9EA2513-D956-4E3E-945C-E488CDBC6690}" srcOrd="0" destOrd="0" presId="urn:microsoft.com/office/officeart/2005/8/layout/process1"/>
    <dgm:cxn modelId="{AF94B41C-1EAF-4821-9717-60D99DC90634}" type="presOf" srcId="{3193D28A-CEF7-409E-B6C0-D63F702F4180}" destId="{33760914-10F1-4AC4-B5C6-FF4477A79B67}" srcOrd="1" destOrd="0" presId="urn:microsoft.com/office/officeart/2005/8/layout/process1"/>
    <dgm:cxn modelId="{88DFA952-097E-4B4C-9781-85EA1721F66D}" type="presOf" srcId="{618714CA-CFD5-4031-9EAC-75B78C30566B}" destId="{AA985604-9F4D-4B07-86C0-7579EBE38C84}" srcOrd="1" destOrd="0" presId="urn:microsoft.com/office/officeart/2005/8/layout/process1"/>
    <dgm:cxn modelId="{85DE215C-6D31-4F06-936C-62B546DBD2BC}" type="presOf" srcId="{F206E309-EA30-45BE-8156-B32104635EDD}" destId="{301F4F46-C2F1-4911-A16A-B65CE45E089A}" srcOrd="0" destOrd="0" presId="urn:microsoft.com/office/officeart/2005/8/layout/process1"/>
    <dgm:cxn modelId="{E16AD743-9B62-494A-8884-C766CAF66A64}" type="presOf" srcId="{22B3568F-45CD-40EB-9E52-B66E729EDF1E}" destId="{B2BAD728-B010-45E5-A123-314586802002}" srcOrd="0" destOrd="0" presId="urn:microsoft.com/office/officeart/2005/8/layout/process1"/>
    <dgm:cxn modelId="{DA6FA23C-F058-4C10-93FA-2B7F3BEE052E}" type="presOf" srcId="{18821025-7D34-4F4D-AE70-D08085D558B2}" destId="{8FFED792-460D-44C5-A6DC-CF469EE7F0C5}" srcOrd="0" destOrd="0" presId="urn:microsoft.com/office/officeart/2005/8/layout/process1"/>
    <dgm:cxn modelId="{35BF6ACB-DC2A-4F8E-BFD6-8E5AE779FDF7}" srcId="{22B3568F-45CD-40EB-9E52-B66E729EDF1E}" destId="{F206E309-EA30-45BE-8156-B32104635EDD}" srcOrd="2" destOrd="0" parTransId="{D126C426-6C7F-4A49-B77B-04C2C3C7F1BB}" sibTransId="{618714CA-CFD5-4031-9EAC-75B78C30566B}"/>
    <dgm:cxn modelId="{2294C53F-4EE1-4CA4-9693-7A993268C2B3}" type="presOf" srcId="{618714CA-CFD5-4031-9EAC-75B78C30566B}" destId="{4EDEA388-5BE8-48EA-B38E-B264024DA5D5}" srcOrd="0" destOrd="0" presId="urn:microsoft.com/office/officeart/2005/8/layout/process1"/>
    <dgm:cxn modelId="{8DD6C867-E6BD-403A-9E06-A4853260D2F5}" type="presOf" srcId="{18821025-7D34-4F4D-AE70-D08085D558B2}" destId="{9358304F-B04D-4B00-ABDB-EC87F8646A22}" srcOrd="1" destOrd="0" presId="urn:microsoft.com/office/officeart/2005/8/layout/process1"/>
    <dgm:cxn modelId="{F911BAE2-D039-4284-844C-C60358B52587}" type="presOf" srcId="{37C96FB8-CD22-4152-B826-FEF6054E6490}" destId="{8C96BCFB-26DB-46E4-ADFA-7BE348537851}" srcOrd="0" destOrd="0" presId="urn:microsoft.com/office/officeart/2005/8/layout/process1"/>
    <dgm:cxn modelId="{DD0C284C-F1DC-469D-AF1B-DA982912782F}" srcId="{22B3568F-45CD-40EB-9E52-B66E729EDF1E}" destId="{37C96FB8-CD22-4152-B826-FEF6054E6490}" srcOrd="3" destOrd="0" parTransId="{24A7A3A5-8545-41CC-AB3E-AE836BCC691D}" sibTransId="{5B76CE27-82E1-4C05-BFD6-4395A86CB0E9}"/>
    <dgm:cxn modelId="{2566E830-5A0E-44F6-BA33-DC332D16245F}" type="presOf" srcId="{E9A4C44D-141F-4D07-82F1-8C93B675754C}" destId="{61E6E7A4-E5E2-420E-B7D8-5127BA70D7F8}" srcOrd="0" destOrd="0" presId="urn:microsoft.com/office/officeart/2005/8/layout/process1"/>
    <dgm:cxn modelId="{BAF6C479-DFB3-4824-AECD-35E97F566067}" type="presParOf" srcId="{B2BAD728-B010-45E5-A123-314586802002}" destId="{E9EA2513-D956-4E3E-945C-E488CDBC6690}" srcOrd="0" destOrd="0" presId="urn:microsoft.com/office/officeart/2005/8/layout/process1"/>
    <dgm:cxn modelId="{F91EB2AC-8429-46C1-869F-07163125F4A3}" type="presParOf" srcId="{B2BAD728-B010-45E5-A123-314586802002}" destId="{8FFED792-460D-44C5-A6DC-CF469EE7F0C5}" srcOrd="1" destOrd="0" presId="urn:microsoft.com/office/officeart/2005/8/layout/process1"/>
    <dgm:cxn modelId="{03B5EC22-C2F7-43D5-8496-82ECAEBC50F7}" type="presParOf" srcId="{8FFED792-460D-44C5-A6DC-CF469EE7F0C5}" destId="{9358304F-B04D-4B00-ABDB-EC87F8646A22}" srcOrd="0" destOrd="0" presId="urn:microsoft.com/office/officeart/2005/8/layout/process1"/>
    <dgm:cxn modelId="{2315671C-929C-49E8-8662-6C284B9214E0}" type="presParOf" srcId="{B2BAD728-B010-45E5-A123-314586802002}" destId="{61E6E7A4-E5E2-420E-B7D8-5127BA70D7F8}" srcOrd="2" destOrd="0" presId="urn:microsoft.com/office/officeart/2005/8/layout/process1"/>
    <dgm:cxn modelId="{0290846B-A29D-4569-B61D-39BE6FB9532C}" type="presParOf" srcId="{B2BAD728-B010-45E5-A123-314586802002}" destId="{58FFC6C4-CFBE-46FB-A98F-1B56C68B2122}" srcOrd="3" destOrd="0" presId="urn:microsoft.com/office/officeart/2005/8/layout/process1"/>
    <dgm:cxn modelId="{ABFEC0DB-23AB-4DC1-95E5-158AE01173F4}" type="presParOf" srcId="{58FFC6C4-CFBE-46FB-A98F-1B56C68B2122}" destId="{33760914-10F1-4AC4-B5C6-FF4477A79B67}" srcOrd="0" destOrd="0" presId="urn:microsoft.com/office/officeart/2005/8/layout/process1"/>
    <dgm:cxn modelId="{3BEF772A-CF9E-4E57-91CF-2098F3D85392}" type="presParOf" srcId="{B2BAD728-B010-45E5-A123-314586802002}" destId="{301F4F46-C2F1-4911-A16A-B65CE45E089A}" srcOrd="4" destOrd="0" presId="urn:microsoft.com/office/officeart/2005/8/layout/process1"/>
    <dgm:cxn modelId="{D2854970-A0D2-475F-8CAE-3C9A414924E9}" type="presParOf" srcId="{B2BAD728-B010-45E5-A123-314586802002}" destId="{4EDEA388-5BE8-48EA-B38E-B264024DA5D5}" srcOrd="5" destOrd="0" presId="urn:microsoft.com/office/officeart/2005/8/layout/process1"/>
    <dgm:cxn modelId="{9A5AFD44-5B1A-4B9C-8FD3-BDA160DF1E40}" type="presParOf" srcId="{4EDEA388-5BE8-48EA-B38E-B264024DA5D5}" destId="{AA985604-9F4D-4B07-86C0-7579EBE38C84}" srcOrd="0" destOrd="0" presId="urn:microsoft.com/office/officeart/2005/8/layout/process1"/>
    <dgm:cxn modelId="{422DB794-A7FA-4B6A-AF0C-2D1F48F35F71}" type="presParOf" srcId="{B2BAD728-B010-45E5-A123-314586802002}" destId="{8C96BCFB-26DB-46E4-ADFA-7BE34853785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FAE7E14E-F8C3-428B-9F70-ABEBDCAA5F8D}" type="datetimeFigureOut">
              <a:rPr lang="en-US" smtClean="0"/>
              <a:t>12/2/2016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FE51D8-1AEF-464D-A2C3-2AD19D890968}" type="slidenum">
              <a:rPr lang="en-US" smtClean="0"/>
              <a:t>‹#›</a:t>
            </a:fld>
            <a:endParaRPr lang="en-US"/>
          </a:p>
        </p:txBody>
      </p:sp>
    </p:spTree>
    <p:extLst>
      <p:ext uri="{BB962C8B-B14F-4D97-AF65-F5344CB8AC3E}">
        <p14:creationId xmlns:p14="http://schemas.microsoft.com/office/powerpoint/2010/main" val="3848274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CE9FBD58-4FC4-4B49-8D2F-A54CA1A1AF02}" type="datetimeFigureOut">
              <a:rPr lang="en-US" smtClean="0"/>
              <a:t>12/2/2016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B8623DE-45C5-41BD-8501-1088D66C85BB}" type="slidenum">
              <a:rPr lang="en-US" smtClean="0"/>
              <a:t>‹#›</a:t>
            </a:fld>
            <a:endParaRPr lang="en-US"/>
          </a:p>
        </p:txBody>
      </p:sp>
    </p:spTree>
    <p:extLst>
      <p:ext uri="{BB962C8B-B14F-4D97-AF65-F5344CB8AC3E}">
        <p14:creationId xmlns:p14="http://schemas.microsoft.com/office/powerpoint/2010/main" val="353502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19BB-0F29-498C-86E0-91A97C1571E5}" type="slidenum">
              <a:rPr lang="en-US" smtClean="0"/>
              <a:t>12</a:t>
            </a:fld>
            <a:endParaRPr lang="en-US" dirty="0"/>
          </a:p>
        </p:txBody>
      </p:sp>
    </p:spTree>
    <p:extLst>
      <p:ext uri="{BB962C8B-B14F-4D97-AF65-F5344CB8AC3E}">
        <p14:creationId xmlns:p14="http://schemas.microsoft.com/office/powerpoint/2010/main" val="271499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623DE-45C5-41BD-8501-1088D66C85BB}" type="slidenum">
              <a:rPr lang="en-US" smtClean="0"/>
              <a:t>15</a:t>
            </a:fld>
            <a:endParaRPr lang="en-US"/>
          </a:p>
        </p:txBody>
      </p:sp>
    </p:spTree>
    <p:extLst>
      <p:ext uri="{BB962C8B-B14F-4D97-AF65-F5344CB8AC3E}">
        <p14:creationId xmlns:p14="http://schemas.microsoft.com/office/powerpoint/2010/main" val="362044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8" y="3810003"/>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4" name="Rectangle 23"/>
          <p:cNvSpPr/>
          <p:nvPr/>
        </p:nvSpPr>
        <p:spPr>
          <a:xfrm flipV="1">
            <a:off x="7213602"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5" name="Rectangle 24"/>
          <p:cNvSpPr/>
          <p:nvPr/>
        </p:nvSpPr>
        <p:spPr>
          <a:xfrm flipV="1">
            <a:off x="7213602"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 y="3675530"/>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1" y="-48091"/>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2187576"/>
            <a:ext cx="11277600" cy="1470025"/>
          </a:xfrm>
        </p:spPr>
        <p:txBody>
          <a:bodyPr anchor="b">
            <a:noAutofit/>
          </a:bodyPr>
          <a:lstStyle>
            <a:lvl1pPr>
              <a:defRPr sz="8000">
                <a:solidFill>
                  <a:schemeClr val="bg1"/>
                </a:solidFill>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609600" y="3899938"/>
            <a:ext cx="6604000" cy="1752600"/>
          </a:xfrm>
          <a:prstGeom prst="rect">
            <a:avLst/>
          </a:prstGeo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1026" name="Picture 6" descr="cid:image002.jpg@01D04C43.73ECE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843" y="5867401"/>
            <a:ext cx="3086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2618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81000"/>
            <a:ext cx="10972800" cy="1066800"/>
          </a:xfrm>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a:xfrm>
            <a:off x="508000" y="1676400"/>
            <a:ext cx="10972800" cy="4876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6" name="Slide Number Placeholder 5"/>
          <p:cNvSpPr>
            <a:spLocks noGrp="1"/>
          </p:cNvSpPr>
          <p:nvPr>
            <p:ph type="sldNum" sz="quarter" idx="12"/>
          </p:nvPr>
        </p:nvSpPr>
        <p:spPr/>
        <p:txBody>
          <a:bodyPr/>
          <a:lstStyle/>
          <a:p>
            <a:fld id="{5D248AAA-54F4-4824-9CE3-514E81E41BF3}" type="slidenum">
              <a:rPr lang="en-US" smtClean="0"/>
              <a:t>‹#›</a:t>
            </a:fld>
            <a:endParaRPr lang="en-US"/>
          </a:p>
        </p:txBody>
      </p:sp>
    </p:spTree>
    <p:extLst>
      <p:ext uri="{BB962C8B-B14F-4D97-AF65-F5344CB8AC3E}">
        <p14:creationId xmlns:p14="http://schemas.microsoft.com/office/powerpoint/2010/main" val="3099764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10972800" cy="1066800"/>
          </a:xfrm>
        </p:spPr>
        <p:txBody>
          <a:bodyPr/>
          <a:lstStyle/>
          <a:p>
            <a:r>
              <a:rPr kumimoji="0" lang="en-US" smtClean="0"/>
              <a:t>Click to edit Master title style</a:t>
            </a:r>
            <a:endParaRPr kumimoji="0" lang="en-US" dirty="0"/>
          </a:p>
        </p:txBody>
      </p:sp>
      <p:sp>
        <p:nvSpPr>
          <p:cNvPr id="7" name="Slide Number Placeholder 6"/>
          <p:cNvSpPr>
            <a:spLocks noGrp="1"/>
          </p:cNvSpPr>
          <p:nvPr>
            <p:ph type="sldNum" sz="quarter" idx="12"/>
          </p:nvPr>
        </p:nvSpPr>
        <p:spPr/>
        <p:txBody>
          <a:bodyPr/>
          <a:lstStyle/>
          <a:p>
            <a:fld id="{5D248AAA-54F4-4824-9CE3-514E81E41BF3}" type="slidenum">
              <a:rPr lang="en-US" smtClean="0"/>
              <a:t>‹#›</a:t>
            </a:fld>
            <a:endParaRPr lang="en-US"/>
          </a:p>
        </p:txBody>
      </p:sp>
      <p:sp>
        <p:nvSpPr>
          <p:cNvPr id="8" name="Content Placeholder 2"/>
          <p:cNvSpPr>
            <a:spLocks noGrp="1"/>
          </p:cNvSpPr>
          <p:nvPr>
            <p:ph idx="1"/>
          </p:nvPr>
        </p:nvSpPr>
        <p:spPr>
          <a:xfrm>
            <a:off x="5080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9" name="Content Placeholder 2"/>
          <p:cNvSpPr>
            <a:spLocks noGrp="1"/>
          </p:cNvSpPr>
          <p:nvPr>
            <p:ph idx="13"/>
          </p:nvPr>
        </p:nvSpPr>
        <p:spPr>
          <a:xfrm>
            <a:off x="6197600" y="1752600"/>
            <a:ext cx="5275811" cy="4495800"/>
          </a:xfrm>
          <a:prstGeom prst="rect">
            <a:avLst/>
          </a:prstGeom>
        </p:spPr>
        <p:txBody>
          <a:bodyPr/>
          <a:lstStyle>
            <a:lvl1pPr>
              <a:buClr>
                <a:schemeClr val="accent2"/>
              </a:buClr>
              <a:defRPr>
                <a:solidFill>
                  <a:schemeClr val="tx1"/>
                </a:solidFill>
              </a:defRPr>
            </a:lvl1pPr>
            <a:lvl2pPr marL="868680" indent="-457200">
              <a:buClr>
                <a:schemeClr val="accent1"/>
              </a:buClr>
              <a:buFont typeface="Arial" panose="020B0604020202020204" pitchFamily="34" charset="0"/>
              <a:buChar char="•"/>
              <a:defRPr>
                <a:solidFill>
                  <a:schemeClr val="tx1"/>
                </a:solidFill>
              </a:defRPr>
            </a:lvl2pPr>
            <a:lvl3pPr marL="1046988" indent="-342900">
              <a:buFont typeface="Arial" panose="020B0604020202020204" pitchFamily="34" charset="0"/>
              <a:buChar char="•"/>
              <a:defRPr>
                <a:solidFill>
                  <a:schemeClr val="tx1"/>
                </a:solidFill>
              </a:defRPr>
            </a:lvl3pPr>
            <a:lvl4pPr marL="1321308" indent="-342900">
              <a:buFont typeface="Arial" panose="020B0604020202020204" pitchFamily="34" charset="0"/>
              <a:buChar char="•"/>
              <a:defRPr>
                <a:solidFill>
                  <a:schemeClr val="tx1"/>
                </a:solidFill>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Tree>
    <p:extLst>
      <p:ext uri="{BB962C8B-B14F-4D97-AF65-F5344CB8AC3E}">
        <p14:creationId xmlns:p14="http://schemas.microsoft.com/office/powerpoint/2010/main" val="38679794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53297" y="3810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752600"/>
            <a:ext cx="5350933" cy="4495800"/>
          </a:xfrm>
          <a:prstGeom prst="rect">
            <a:avLst/>
          </a:prstGeom>
        </p:spPr>
        <p:txBody>
          <a:bodyPr/>
          <a:lstStyle/>
          <a:p>
            <a:pPr lvl="0"/>
            <a:r>
              <a:rPr lang="en-US" noProof="0" smtClean="0"/>
              <a:t>Click icon to add clip art</a:t>
            </a:r>
            <a:endParaRPr lang="en-US" noProof="0" dirty="0" smtClean="0"/>
          </a:p>
        </p:txBody>
      </p:sp>
      <p:sp>
        <p:nvSpPr>
          <p:cNvPr id="4" name="Text Placeholder 3"/>
          <p:cNvSpPr>
            <a:spLocks noGrp="1"/>
          </p:cNvSpPr>
          <p:nvPr>
            <p:ph type="body" sz="half" idx="2"/>
          </p:nvPr>
        </p:nvSpPr>
        <p:spPr>
          <a:xfrm>
            <a:off x="6299200" y="1752600"/>
            <a:ext cx="5350933"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5D248AAA-54F4-4824-9CE3-514E81E41BF3}" type="slidenum">
              <a:rPr lang="en-US" smtClean="0"/>
              <a:t>‹#›</a:t>
            </a:fld>
            <a:endParaRPr lang="en-US"/>
          </a:p>
        </p:txBody>
      </p:sp>
    </p:spTree>
    <p:extLst>
      <p:ext uri="{BB962C8B-B14F-4D97-AF65-F5344CB8AC3E}">
        <p14:creationId xmlns:p14="http://schemas.microsoft.com/office/powerpoint/2010/main" val="272909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BB30AD9-0058-7948-ABE7-043F7DBD40F5}" type="datetimeFigureOut">
              <a:rPr lang="en-US" smtClean="0"/>
              <a:t>12/2/2016</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3E834A7-CC47-4648-9FCA-3652FD1D6860}" type="slidenum">
              <a:rPr lang="en-US" smtClean="0"/>
              <a:t>‹#›</a:t>
            </a:fld>
            <a:endParaRPr lang="en-US" dirty="0"/>
          </a:p>
        </p:txBody>
      </p:sp>
    </p:spTree>
    <p:extLst>
      <p:ext uri="{BB962C8B-B14F-4D97-AF65-F5344CB8AC3E}">
        <p14:creationId xmlns:p14="http://schemas.microsoft.com/office/powerpoint/2010/main" val="2033102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1"/>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2" y="308279"/>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8" y="360249"/>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2" y="440115"/>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9"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625519"/>
            <a:ext cx="10972800" cy="1066800"/>
          </a:xfrm>
          <a:prstGeom prst="rect">
            <a:avLst/>
          </a:prstGeom>
        </p:spPr>
        <p:txBody>
          <a:bodyPr vert="horz" anchor="ctr">
            <a:normAutofit/>
          </a:bodyPr>
          <a:lstStyle/>
          <a:p>
            <a:r>
              <a:rPr kumimoji="0" lang="en-US" smtClean="0"/>
              <a:t>Click to edit Master title style</a:t>
            </a:r>
            <a:endParaRPr kumimoji="0" lang="en-US"/>
          </a:p>
        </p:txBody>
      </p:sp>
      <p:sp>
        <p:nvSpPr>
          <p:cNvPr id="23" name="Slide Number Placeholder 22"/>
          <p:cNvSpPr>
            <a:spLocks noGrp="1"/>
          </p:cNvSpPr>
          <p:nvPr>
            <p:ph type="sldNum" sz="quarter" idx="4"/>
          </p:nvPr>
        </p:nvSpPr>
        <p:spPr>
          <a:xfrm>
            <a:off x="10994177" y="6330164"/>
            <a:ext cx="1016000" cy="365760"/>
          </a:xfrm>
          <a:prstGeom prst="rect">
            <a:avLst/>
          </a:prstGeom>
        </p:spPr>
        <p:txBody>
          <a:bodyPr vert="horz" anchor="b"/>
          <a:lstStyle>
            <a:lvl1pPr algn="r" eaLnBrk="1" latinLnBrk="0" hangingPunct="1">
              <a:defRPr kumimoji="0" sz="1800">
                <a:solidFill>
                  <a:schemeClr val="accent1"/>
                </a:solidFill>
              </a:defRPr>
            </a:lvl1pPr>
          </a:lstStyle>
          <a:p>
            <a:fld id="{5D248AAA-54F4-4824-9CE3-514E81E41BF3}" type="slidenum">
              <a:rPr lang="en-US" smtClean="0"/>
              <a:t>‹#›</a:t>
            </a:fld>
            <a:endParaRPr lang="en-US"/>
          </a:p>
        </p:txBody>
      </p:sp>
    </p:spTree>
    <p:extLst>
      <p:ext uri="{BB962C8B-B14F-4D97-AF65-F5344CB8AC3E}">
        <p14:creationId xmlns:p14="http://schemas.microsoft.com/office/powerpoint/2010/main" val="3661944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207008" indent="0" algn="l"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2017 </a:t>
            </a:r>
            <a:r>
              <a:rPr lang="en-US" sz="3600" dirty="0"/>
              <a:t>Performance Management Changes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2590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Program	</a:t>
            </a:r>
            <a:endParaRPr lang="en-US" dirty="0"/>
          </a:p>
        </p:txBody>
      </p:sp>
      <p:sp>
        <p:nvSpPr>
          <p:cNvPr id="3" name="Content Placeholder 2"/>
          <p:cNvSpPr>
            <a:spLocks noGrp="1"/>
          </p:cNvSpPr>
          <p:nvPr>
            <p:ph idx="1"/>
          </p:nvPr>
        </p:nvSpPr>
        <p:spPr/>
        <p:txBody>
          <a:bodyPr/>
          <a:lstStyle/>
          <a:p>
            <a:r>
              <a:rPr lang="en-US" dirty="0" smtClean="0"/>
              <a:t>Employee Records</a:t>
            </a:r>
          </a:p>
          <a:p>
            <a:pPr lvl="1"/>
            <a:r>
              <a:rPr lang="en-US" dirty="0"/>
              <a:t>Retain documents for at least 3 years</a:t>
            </a:r>
          </a:p>
          <a:p>
            <a:pPr lvl="1"/>
            <a:r>
              <a:rPr lang="en-US" dirty="0"/>
              <a:t>Hiring supervisors can review performance documents </a:t>
            </a:r>
            <a:br>
              <a:rPr lang="en-US" dirty="0"/>
            </a:br>
            <a:r>
              <a:rPr lang="en-US" dirty="0"/>
              <a:t>for final candidates</a:t>
            </a:r>
          </a:p>
          <a:p>
            <a:pPr lvl="1"/>
            <a:endParaRPr lang="en-US" dirty="0" smtClean="0"/>
          </a:p>
          <a:p>
            <a:r>
              <a:rPr lang="en-US" dirty="0" smtClean="0"/>
              <a:t>Appeal Rights</a:t>
            </a:r>
          </a:p>
          <a:p>
            <a:pPr lvl="1"/>
            <a:r>
              <a:rPr lang="en-US" dirty="0"/>
              <a:t>Final Overall Rating of “Not Meeting Expectations</a:t>
            </a:r>
            <a:r>
              <a:rPr lang="en-US" dirty="0" smtClean="0"/>
              <a:t>”</a:t>
            </a:r>
          </a:p>
          <a:p>
            <a:pPr lvl="2"/>
            <a:r>
              <a:rPr lang="en-US" dirty="0" smtClean="0"/>
              <a:t>Grievable to University level</a:t>
            </a:r>
            <a:endParaRPr lang="en-US" dirty="0"/>
          </a:p>
          <a:p>
            <a:pPr lvl="1"/>
            <a:r>
              <a:rPr lang="en-US" dirty="0"/>
              <a:t>University SHRA Employee Grievance </a:t>
            </a:r>
            <a:r>
              <a:rPr lang="en-US" dirty="0" smtClean="0"/>
              <a:t>Policy</a:t>
            </a:r>
          </a:p>
          <a:p>
            <a:pPr marL="704088" lvl="2" indent="0">
              <a:buNone/>
            </a:pPr>
            <a:endParaRPr lang="en-US" dirty="0"/>
          </a:p>
          <a:p>
            <a:pPr lvl="1"/>
            <a:endParaRPr lang="en-US" dirty="0"/>
          </a:p>
        </p:txBody>
      </p:sp>
    </p:spTree>
    <p:extLst>
      <p:ext uri="{BB962C8B-B14F-4D97-AF65-F5344CB8AC3E}">
        <p14:creationId xmlns:p14="http://schemas.microsoft.com/office/powerpoint/2010/main" val="1415403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Institutional Goals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81960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Institutional Goals</a:t>
            </a:r>
            <a:endParaRPr lang="en-US" dirty="0"/>
          </a:p>
        </p:txBody>
      </p:sp>
      <p:sp>
        <p:nvSpPr>
          <p:cNvPr id="20" name="Rectangle 19"/>
          <p:cNvSpPr/>
          <p:nvPr/>
        </p:nvSpPr>
        <p:spPr>
          <a:xfrm>
            <a:off x="1861932" y="1775792"/>
            <a:ext cx="2560320" cy="2011680"/>
          </a:xfrm>
          <a:prstGeom prst="rect">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latin typeface="Calibri" panose="020F0502020204030204" pitchFamily="34" charset="0"/>
              </a:rPr>
              <a:t>EXPERTISE</a:t>
            </a:r>
          </a:p>
          <a:p>
            <a:pPr algn="ctr"/>
            <a:r>
              <a:rPr lang="en-US" sz="2000" b="1" dirty="0">
                <a:solidFill>
                  <a:srgbClr val="008080"/>
                </a:solidFill>
                <a:latin typeface="Calibri" panose="020F0502020204030204" pitchFamily="34" charset="0"/>
              </a:rPr>
              <a:t>Precision</a:t>
            </a:r>
          </a:p>
          <a:p>
            <a:pPr algn="ctr"/>
            <a:r>
              <a:rPr lang="en-US" sz="2000" b="1" dirty="0">
                <a:solidFill>
                  <a:srgbClr val="008080"/>
                </a:solidFill>
                <a:latin typeface="Calibri" panose="020F0502020204030204" pitchFamily="34" charset="0"/>
              </a:rPr>
              <a:t>Resourcing</a:t>
            </a:r>
          </a:p>
          <a:p>
            <a:pPr algn="ctr"/>
            <a:r>
              <a:rPr lang="en-US" sz="2000" b="1" dirty="0">
                <a:solidFill>
                  <a:srgbClr val="008080"/>
                </a:solidFill>
                <a:latin typeface="Calibri" panose="020F0502020204030204" pitchFamily="34" charset="0"/>
              </a:rPr>
              <a:t>Innovation</a:t>
            </a:r>
          </a:p>
          <a:p>
            <a:pPr algn="ctr"/>
            <a:r>
              <a:rPr lang="en-US" sz="2000" b="1" dirty="0">
                <a:solidFill>
                  <a:srgbClr val="008080"/>
                </a:solidFill>
                <a:latin typeface="Calibri" panose="020F0502020204030204" pitchFamily="34" charset="0"/>
              </a:rPr>
              <a:t>Development</a:t>
            </a:r>
          </a:p>
        </p:txBody>
      </p:sp>
      <p:sp>
        <p:nvSpPr>
          <p:cNvPr id="21" name="Rectangle 20"/>
          <p:cNvSpPr/>
          <p:nvPr/>
        </p:nvSpPr>
        <p:spPr>
          <a:xfrm>
            <a:off x="1861932" y="4047729"/>
            <a:ext cx="2560320" cy="2011680"/>
          </a:xfrm>
          <a:prstGeom prst="rect">
            <a:avLst/>
          </a:prstGeom>
          <a:gradFill flip="none" rotWithShape="1">
            <a:gsLst>
              <a:gs pos="0">
                <a:srgbClr val="339966">
                  <a:tint val="66000"/>
                  <a:satMod val="160000"/>
                </a:srgbClr>
              </a:gs>
              <a:gs pos="50000">
                <a:srgbClr val="339966">
                  <a:tint val="44500"/>
                  <a:satMod val="160000"/>
                </a:srgbClr>
              </a:gs>
              <a:gs pos="100000">
                <a:srgbClr val="339966">
                  <a:tint val="23500"/>
                  <a:satMod val="160000"/>
                </a:srgbClr>
              </a:gs>
            </a:gsLst>
            <a:lin ang="1620000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latin typeface="Calibri" panose="020F0502020204030204" pitchFamily="34" charset="0"/>
              </a:rPr>
              <a:t>ACCOUNTABILITY</a:t>
            </a:r>
          </a:p>
          <a:p>
            <a:pPr algn="ctr"/>
            <a:r>
              <a:rPr lang="en-US" sz="2000" b="1" dirty="0">
                <a:solidFill>
                  <a:srgbClr val="008080"/>
                </a:solidFill>
                <a:latin typeface="Calibri" panose="020F0502020204030204" pitchFamily="34" charset="0"/>
              </a:rPr>
              <a:t>Productivity</a:t>
            </a:r>
          </a:p>
          <a:p>
            <a:pPr algn="ctr"/>
            <a:r>
              <a:rPr lang="en-US" sz="2000" b="1" dirty="0">
                <a:solidFill>
                  <a:srgbClr val="008080"/>
                </a:solidFill>
                <a:latin typeface="Calibri" panose="020F0502020204030204" pitchFamily="34" charset="0"/>
              </a:rPr>
              <a:t>Autonomy</a:t>
            </a:r>
          </a:p>
          <a:p>
            <a:pPr algn="ctr"/>
            <a:r>
              <a:rPr lang="en-US" sz="2000" b="1" dirty="0">
                <a:solidFill>
                  <a:srgbClr val="008080"/>
                </a:solidFill>
                <a:latin typeface="Calibri" panose="020F0502020204030204" pitchFamily="34" charset="0"/>
              </a:rPr>
              <a:t>Prioritization</a:t>
            </a:r>
          </a:p>
          <a:p>
            <a:pPr algn="ctr"/>
            <a:r>
              <a:rPr lang="en-US" sz="2000" b="1" dirty="0">
                <a:solidFill>
                  <a:srgbClr val="008080"/>
                </a:solidFill>
                <a:latin typeface="Calibri" panose="020F0502020204030204" pitchFamily="34" charset="0"/>
              </a:rPr>
              <a:t>Coordination</a:t>
            </a:r>
          </a:p>
        </p:txBody>
      </p:sp>
      <p:sp>
        <p:nvSpPr>
          <p:cNvPr id="22" name="Rectangle 21"/>
          <p:cNvSpPr/>
          <p:nvPr/>
        </p:nvSpPr>
        <p:spPr>
          <a:xfrm>
            <a:off x="7714092" y="1775792"/>
            <a:ext cx="2560320" cy="2011680"/>
          </a:xfrm>
          <a:prstGeom prst="rect">
            <a:avLst/>
          </a:prstGeom>
          <a:gradFill flip="none" rotWithShape="1">
            <a:gsLst>
              <a:gs pos="0">
                <a:srgbClr val="69247E">
                  <a:tint val="66000"/>
                  <a:satMod val="160000"/>
                </a:srgbClr>
              </a:gs>
              <a:gs pos="50000">
                <a:srgbClr val="69247E">
                  <a:tint val="44500"/>
                  <a:satMod val="160000"/>
                </a:srgbClr>
              </a:gs>
              <a:gs pos="100000">
                <a:srgbClr val="69247E">
                  <a:tint val="23500"/>
                  <a:satMod val="160000"/>
                </a:srgbClr>
              </a:gs>
            </a:gsLst>
            <a:lin ang="16200000" scaled="1"/>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latin typeface="Calibri" panose="020F0502020204030204" pitchFamily="34" charset="0"/>
              </a:rPr>
              <a:t>COMPLIANCE/ETHICS</a:t>
            </a:r>
          </a:p>
          <a:p>
            <a:pPr algn="ctr"/>
            <a:r>
              <a:rPr lang="en-US" sz="2000" b="1" dirty="0">
                <a:solidFill>
                  <a:srgbClr val="7030A0"/>
                </a:solidFill>
                <a:latin typeface="Calibri" panose="020F0502020204030204" pitchFamily="34" charset="0"/>
              </a:rPr>
              <a:t>Policy </a:t>
            </a:r>
          </a:p>
          <a:p>
            <a:pPr algn="ctr"/>
            <a:r>
              <a:rPr lang="en-US" sz="2000" b="1" dirty="0">
                <a:solidFill>
                  <a:srgbClr val="7030A0"/>
                </a:solidFill>
                <a:latin typeface="Calibri" panose="020F0502020204030204" pitchFamily="34" charset="0"/>
              </a:rPr>
              <a:t>Safety</a:t>
            </a:r>
          </a:p>
          <a:p>
            <a:pPr algn="ctr"/>
            <a:r>
              <a:rPr lang="en-US" sz="2000" b="1" dirty="0">
                <a:solidFill>
                  <a:srgbClr val="7030A0"/>
                </a:solidFill>
                <a:latin typeface="Calibri" panose="020F0502020204030204" pitchFamily="34" charset="0"/>
              </a:rPr>
              <a:t>Ethics</a:t>
            </a:r>
          </a:p>
          <a:p>
            <a:pPr algn="ctr"/>
            <a:r>
              <a:rPr lang="en-US" sz="2000" b="1" dirty="0">
                <a:solidFill>
                  <a:srgbClr val="7030A0"/>
                </a:solidFill>
                <a:latin typeface="Calibri" panose="020F0502020204030204" pitchFamily="34" charset="0"/>
              </a:rPr>
              <a:t>Respect</a:t>
            </a:r>
            <a:endParaRPr lang="en-US" sz="2000" dirty="0">
              <a:solidFill>
                <a:srgbClr val="7030A0"/>
              </a:solidFill>
            </a:endParaRPr>
          </a:p>
        </p:txBody>
      </p:sp>
      <p:sp>
        <p:nvSpPr>
          <p:cNvPr id="23" name="Rectangle 22"/>
          <p:cNvSpPr/>
          <p:nvPr/>
        </p:nvSpPr>
        <p:spPr>
          <a:xfrm>
            <a:off x="7714092" y="4047729"/>
            <a:ext cx="2560320" cy="2011680"/>
          </a:xfrm>
          <a:prstGeom prst="rect">
            <a:avLst/>
          </a:prstGeom>
          <a:gradFill flip="none" rotWithShape="1">
            <a:gsLst>
              <a:gs pos="0">
                <a:srgbClr val="69247E">
                  <a:tint val="66000"/>
                  <a:satMod val="160000"/>
                </a:srgbClr>
              </a:gs>
              <a:gs pos="50000">
                <a:srgbClr val="69247E">
                  <a:tint val="44500"/>
                  <a:satMod val="160000"/>
                </a:srgbClr>
              </a:gs>
              <a:gs pos="100000">
                <a:srgbClr val="69247E">
                  <a:tint val="23500"/>
                  <a:satMod val="160000"/>
                </a:srgbClr>
              </a:gs>
            </a:gsLst>
            <a:lin ang="16200000" scaled="1"/>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latin typeface="Calibri" panose="020F0502020204030204" pitchFamily="34" charset="0"/>
              </a:rPr>
              <a:t>SUPERVISION</a:t>
            </a:r>
          </a:p>
          <a:p>
            <a:pPr algn="ctr"/>
            <a:r>
              <a:rPr lang="en-US" sz="2000" b="1" dirty="0">
                <a:solidFill>
                  <a:srgbClr val="7030A0"/>
                </a:solidFill>
                <a:latin typeface="Calibri" panose="020F0502020204030204" pitchFamily="34" charset="0"/>
              </a:rPr>
              <a:t>Oversight</a:t>
            </a:r>
          </a:p>
          <a:p>
            <a:pPr algn="ctr"/>
            <a:r>
              <a:rPr lang="en-US" sz="2000" b="1" dirty="0">
                <a:solidFill>
                  <a:srgbClr val="7030A0"/>
                </a:solidFill>
                <a:latin typeface="Calibri" panose="020F0502020204030204" pitchFamily="34" charset="0"/>
              </a:rPr>
              <a:t>Goal-Setting</a:t>
            </a:r>
          </a:p>
          <a:p>
            <a:pPr algn="ctr"/>
            <a:r>
              <a:rPr lang="en-US" sz="2000" b="1" dirty="0">
                <a:solidFill>
                  <a:srgbClr val="7030A0"/>
                </a:solidFill>
                <a:latin typeface="Calibri" panose="020F0502020204030204" pitchFamily="34" charset="0"/>
              </a:rPr>
              <a:t>Managing Talent</a:t>
            </a:r>
          </a:p>
          <a:p>
            <a:pPr algn="ctr"/>
            <a:r>
              <a:rPr lang="en-US" sz="2000" b="1" dirty="0">
                <a:solidFill>
                  <a:srgbClr val="7030A0"/>
                </a:solidFill>
                <a:latin typeface="Calibri" panose="020F0502020204030204" pitchFamily="34" charset="0"/>
              </a:rPr>
              <a:t>Leading</a:t>
            </a:r>
          </a:p>
        </p:txBody>
      </p:sp>
      <p:sp>
        <p:nvSpPr>
          <p:cNvPr id="24" name="Rectangle 23"/>
          <p:cNvSpPr/>
          <p:nvPr/>
        </p:nvSpPr>
        <p:spPr>
          <a:xfrm>
            <a:off x="4788012" y="1775792"/>
            <a:ext cx="2560320" cy="2011680"/>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16200000" scaled="1"/>
            <a:tileRect/>
          </a:gra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latin typeface="Calibri" panose="020F0502020204030204" pitchFamily="34" charset="0"/>
              </a:rPr>
              <a:t>CUSTOMER-ORIENTED</a:t>
            </a:r>
          </a:p>
          <a:p>
            <a:pPr algn="ctr"/>
            <a:r>
              <a:rPr lang="en-US" sz="2000" b="1" dirty="0">
                <a:solidFill>
                  <a:srgbClr val="0070C0"/>
                </a:solidFill>
                <a:latin typeface="Calibri" panose="020F0502020204030204" pitchFamily="34" charset="0"/>
              </a:rPr>
              <a:t>Clarity</a:t>
            </a:r>
          </a:p>
          <a:p>
            <a:pPr algn="ctr"/>
            <a:r>
              <a:rPr lang="en-US" sz="2000" b="1" dirty="0">
                <a:solidFill>
                  <a:srgbClr val="0070C0"/>
                </a:solidFill>
                <a:latin typeface="Calibri" panose="020F0502020204030204" pitchFamily="34" charset="0"/>
              </a:rPr>
              <a:t>Awareness</a:t>
            </a:r>
          </a:p>
          <a:p>
            <a:pPr algn="ctr"/>
            <a:r>
              <a:rPr lang="en-US" sz="2000" b="1" dirty="0">
                <a:solidFill>
                  <a:srgbClr val="0070C0"/>
                </a:solidFill>
                <a:latin typeface="Calibri" panose="020F0502020204030204" pitchFamily="34" charset="0"/>
              </a:rPr>
              <a:t>Attentiveness</a:t>
            </a:r>
          </a:p>
          <a:p>
            <a:pPr algn="ctr"/>
            <a:r>
              <a:rPr lang="en-US" sz="2000" b="1" dirty="0">
                <a:solidFill>
                  <a:srgbClr val="0070C0"/>
                </a:solidFill>
                <a:latin typeface="Calibri" panose="020F0502020204030204" pitchFamily="34" charset="0"/>
              </a:rPr>
              <a:t>Diplomacy</a:t>
            </a:r>
            <a:endParaRPr lang="en-US" sz="2000" dirty="0">
              <a:solidFill>
                <a:srgbClr val="0070C0"/>
              </a:solidFill>
            </a:endParaRPr>
          </a:p>
        </p:txBody>
      </p:sp>
      <p:sp>
        <p:nvSpPr>
          <p:cNvPr id="25" name="Rectangle 24"/>
          <p:cNvSpPr/>
          <p:nvPr/>
        </p:nvSpPr>
        <p:spPr>
          <a:xfrm>
            <a:off x="4788012" y="4047729"/>
            <a:ext cx="2560320" cy="2011680"/>
          </a:xfrm>
          <a:prstGeom prst="rect">
            <a:avLst/>
          </a:prstGeom>
          <a:gradFill flip="none" rotWithShape="1">
            <a:gsLst>
              <a:gs pos="0">
                <a:srgbClr val="3399FF">
                  <a:tint val="66000"/>
                  <a:satMod val="160000"/>
                </a:srgbClr>
              </a:gs>
              <a:gs pos="50000">
                <a:srgbClr val="3399FF">
                  <a:tint val="44500"/>
                  <a:satMod val="160000"/>
                </a:srgbClr>
              </a:gs>
              <a:gs pos="100000">
                <a:srgbClr val="3399FF">
                  <a:tint val="23500"/>
                  <a:satMod val="160000"/>
                </a:srgbClr>
              </a:gs>
            </a:gsLst>
            <a:lin ang="16200000" scaled="1"/>
            <a:tileRect/>
          </a:gra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dirty="0">
                <a:solidFill>
                  <a:schemeClr val="tx1"/>
                </a:solidFill>
                <a:latin typeface="Calibri" panose="020F0502020204030204" pitchFamily="34" charset="0"/>
              </a:rPr>
              <a:t>TEAM-ORIENTED</a:t>
            </a:r>
          </a:p>
          <a:p>
            <a:pPr algn="ctr"/>
            <a:r>
              <a:rPr lang="en-US" sz="2000" b="1" dirty="0">
                <a:solidFill>
                  <a:srgbClr val="0070C0"/>
                </a:solidFill>
                <a:latin typeface="Calibri" panose="020F0502020204030204" pitchFamily="34" charset="0"/>
              </a:rPr>
              <a:t>Collegiality</a:t>
            </a:r>
          </a:p>
          <a:p>
            <a:pPr algn="ctr"/>
            <a:r>
              <a:rPr lang="en-US" sz="2000" b="1" dirty="0">
                <a:solidFill>
                  <a:srgbClr val="0070C0"/>
                </a:solidFill>
                <a:latin typeface="Calibri" panose="020F0502020204030204" pitchFamily="34" charset="0"/>
              </a:rPr>
              <a:t>Collaboration</a:t>
            </a:r>
          </a:p>
          <a:p>
            <a:pPr algn="ctr"/>
            <a:r>
              <a:rPr lang="en-US" sz="2000" b="1" dirty="0">
                <a:solidFill>
                  <a:srgbClr val="0070C0"/>
                </a:solidFill>
                <a:latin typeface="Calibri" panose="020F0502020204030204" pitchFamily="34" charset="0"/>
              </a:rPr>
              <a:t>Contribution</a:t>
            </a:r>
          </a:p>
          <a:p>
            <a:pPr algn="ctr"/>
            <a:r>
              <a:rPr lang="en-US" sz="2000" b="1" dirty="0">
                <a:solidFill>
                  <a:srgbClr val="0070C0"/>
                </a:solidFill>
                <a:latin typeface="Calibri" panose="020F0502020204030204" pitchFamily="34" charset="0"/>
              </a:rPr>
              <a:t>Attendance</a:t>
            </a:r>
            <a:endParaRPr lang="en-US" sz="2000" dirty="0">
              <a:solidFill>
                <a:srgbClr val="0070C0"/>
              </a:solidFill>
            </a:endParaRPr>
          </a:p>
        </p:txBody>
      </p:sp>
    </p:spTree>
    <p:extLst>
      <p:ext uri="{BB962C8B-B14F-4D97-AF65-F5344CB8AC3E}">
        <p14:creationId xmlns:p14="http://schemas.microsoft.com/office/powerpoint/2010/main" val="2736664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a:t>Individual Goals</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4621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Goals </a:t>
            </a:r>
            <a:endParaRPr lang="en-US" dirty="0"/>
          </a:p>
        </p:txBody>
      </p:sp>
      <p:sp>
        <p:nvSpPr>
          <p:cNvPr id="3" name="Content Placeholder 2"/>
          <p:cNvSpPr>
            <a:spLocks noGrp="1"/>
          </p:cNvSpPr>
          <p:nvPr>
            <p:ph idx="1"/>
          </p:nvPr>
        </p:nvSpPr>
        <p:spPr/>
        <p:txBody>
          <a:bodyPr/>
          <a:lstStyle/>
          <a:p>
            <a:r>
              <a:rPr lang="en-US" dirty="0" smtClean="0"/>
              <a:t>Working with employee, supervisor </a:t>
            </a:r>
            <a:r>
              <a:rPr lang="en-US" dirty="0"/>
              <a:t>defines 3-5 individual goals for each employee each cycle.</a:t>
            </a:r>
          </a:p>
          <a:p>
            <a:endParaRPr lang="en-US" dirty="0" smtClean="0"/>
          </a:p>
          <a:p>
            <a:r>
              <a:rPr lang="en-US" dirty="0"/>
              <a:t>Not intended to cover all aspects of employee work product (institutional goals do that).</a:t>
            </a:r>
          </a:p>
          <a:p>
            <a:endParaRPr lang="en-US" dirty="0" smtClean="0"/>
          </a:p>
          <a:p>
            <a:r>
              <a:rPr lang="en-US" dirty="0"/>
              <a:t>Focus is on key results/outcomes/deliverables, </a:t>
            </a:r>
            <a:br>
              <a:rPr lang="en-US" dirty="0"/>
            </a:br>
            <a:r>
              <a:rPr lang="en-US" dirty="0"/>
              <a:t>not steps in the process.</a:t>
            </a:r>
          </a:p>
          <a:p>
            <a:endParaRPr lang="en-US" dirty="0"/>
          </a:p>
        </p:txBody>
      </p:sp>
    </p:spTree>
    <p:extLst>
      <p:ext uri="{BB962C8B-B14F-4D97-AF65-F5344CB8AC3E}">
        <p14:creationId xmlns:p14="http://schemas.microsoft.com/office/powerpoint/2010/main" val="2429056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a:t>
            </a:r>
            <a:r>
              <a:rPr lang="en-US" dirty="0" err="1" smtClean="0"/>
              <a:t>er</a:t>
            </a:r>
            <a:r>
              <a:rPr lang="en-US" dirty="0" smtClean="0"/>
              <a:t> Goals</a:t>
            </a:r>
            <a:endParaRPr lang="en-US" dirty="0"/>
          </a:p>
        </p:txBody>
      </p:sp>
      <p:sp>
        <p:nvSpPr>
          <p:cNvPr id="3" name="Content Placeholder 2"/>
          <p:cNvSpPr>
            <a:spLocks noGrp="1"/>
          </p:cNvSpPr>
          <p:nvPr>
            <p:ph idx="1"/>
          </p:nvPr>
        </p:nvSpPr>
        <p:spPr/>
        <p:txBody>
          <a:bodyPr/>
          <a:lstStyle/>
          <a:p>
            <a:r>
              <a:rPr lang="en-US" sz="3600" dirty="0"/>
              <a:t>S - Specific</a:t>
            </a:r>
          </a:p>
          <a:p>
            <a:r>
              <a:rPr lang="en-US" sz="3600" dirty="0"/>
              <a:t>M - Measurable</a:t>
            </a:r>
          </a:p>
          <a:p>
            <a:r>
              <a:rPr lang="en-US" sz="3600" dirty="0"/>
              <a:t>A - Achievable</a:t>
            </a:r>
          </a:p>
          <a:p>
            <a:r>
              <a:rPr lang="en-US" sz="3600" dirty="0"/>
              <a:t>R - Relevant</a:t>
            </a:r>
          </a:p>
          <a:p>
            <a:r>
              <a:rPr lang="en-US" sz="3600" dirty="0"/>
              <a:t>T </a:t>
            </a:r>
            <a:r>
              <a:rPr lang="en-US" sz="3600" dirty="0" smtClean="0"/>
              <a:t>- </a:t>
            </a:r>
            <a:r>
              <a:rPr lang="en-US" sz="3600" dirty="0"/>
              <a:t>Time-bound</a:t>
            </a:r>
          </a:p>
          <a:p>
            <a:r>
              <a:rPr lang="en-US" sz="3600" dirty="0"/>
              <a:t>E - Expectations</a:t>
            </a:r>
          </a:p>
          <a:p>
            <a:r>
              <a:rPr lang="en-US" sz="3600" dirty="0"/>
              <a:t>R - Resources</a:t>
            </a:r>
          </a:p>
        </p:txBody>
      </p:sp>
      <p:pic>
        <p:nvPicPr>
          <p:cNvPr id="4" name="Picture 3"/>
          <p:cNvPicPr>
            <a:picLocks noChangeAspect="1"/>
          </p:cNvPicPr>
          <p:nvPr/>
        </p:nvPicPr>
        <p:blipFill>
          <a:blip r:embed="rId3"/>
          <a:stretch>
            <a:fillRect/>
          </a:stretch>
        </p:blipFill>
        <p:spPr>
          <a:xfrm>
            <a:off x="6248401" y="2133601"/>
            <a:ext cx="3633531" cy="3633531"/>
          </a:xfrm>
          <a:prstGeom prst="rect">
            <a:avLst/>
          </a:prstGeom>
        </p:spPr>
      </p:pic>
    </p:spTree>
    <p:extLst>
      <p:ext uri="{BB962C8B-B14F-4D97-AF65-F5344CB8AC3E}">
        <p14:creationId xmlns:p14="http://schemas.microsoft.com/office/powerpoint/2010/main" val="227937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Goals</a:t>
            </a:r>
            <a:endParaRPr lang="en-US" dirty="0"/>
          </a:p>
        </p:txBody>
      </p:sp>
      <p:sp>
        <p:nvSpPr>
          <p:cNvPr id="3" name="Content Placeholder 2"/>
          <p:cNvSpPr>
            <a:spLocks noGrp="1"/>
          </p:cNvSpPr>
          <p:nvPr>
            <p:ph idx="1"/>
          </p:nvPr>
        </p:nvSpPr>
        <p:spPr/>
        <p:txBody>
          <a:bodyPr/>
          <a:lstStyle/>
          <a:p>
            <a:r>
              <a:rPr lang="en-US" b="1" dirty="0" smtClean="0"/>
              <a:t>Do this</a:t>
            </a:r>
            <a:r>
              <a:rPr lang="en-US" dirty="0" smtClean="0"/>
              <a:t>….</a:t>
            </a:r>
            <a:r>
              <a:rPr lang="en-US" b="1" dirty="0"/>
              <a:t> </a:t>
            </a:r>
            <a:r>
              <a:rPr lang="en-US" dirty="0" smtClean="0"/>
              <a:t>Present the new Performance Management plan to all SHRA supervisors</a:t>
            </a:r>
          </a:p>
          <a:p>
            <a:endParaRPr lang="en-US" dirty="0"/>
          </a:p>
          <a:p>
            <a:r>
              <a:rPr lang="en-US" b="1" dirty="0"/>
              <a:t>i</a:t>
            </a:r>
            <a:r>
              <a:rPr lang="en-US" b="1" dirty="0" smtClean="0"/>
              <a:t>n order to</a:t>
            </a:r>
            <a:r>
              <a:rPr lang="en-US" dirty="0" smtClean="0"/>
              <a:t>….</a:t>
            </a:r>
            <a:r>
              <a:rPr lang="en-US" dirty="0"/>
              <a:t> </a:t>
            </a:r>
            <a:r>
              <a:rPr lang="en-US" dirty="0" smtClean="0"/>
              <a:t>provide sufficient guidance to supervisors on new program</a:t>
            </a:r>
          </a:p>
          <a:p>
            <a:endParaRPr lang="en-US" dirty="0"/>
          </a:p>
          <a:p>
            <a:r>
              <a:rPr lang="en-US" b="1" dirty="0"/>
              <a:t>s</a:t>
            </a:r>
            <a:r>
              <a:rPr lang="en-US" b="1" dirty="0" smtClean="0"/>
              <a:t>o that</a:t>
            </a:r>
            <a:r>
              <a:rPr lang="en-US" dirty="0" smtClean="0"/>
              <a:t>…. they will be ready to develop performance plans in 2017.</a:t>
            </a:r>
          </a:p>
          <a:p>
            <a:endParaRPr lang="en-US" dirty="0"/>
          </a:p>
          <a:p>
            <a:endParaRPr lang="en-US" dirty="0" smtClean="0"/>
          </a:p>
          <a:p>
            <a:endParaRPr lang="en-US" dirty="0"/>
          </a:p>
          <a:p>
            <a:endParaRPr lang="en-US" dirty="0" smtClean="0"/>
          </a:p>
          <a:p>
            <a:pPr lvl="4"/>
            <a:endParaRPr lang="en-US" dirty="0"/>
          </a:p>
        </p:txBody>
      </p:sp>
    </p:spTree>
    <p:extLst>
      <p:ext uri="{BB962C8B-B14F-4D97-AF65-F5344CB8AC3E}">
        <p14:creationId xmlns:p14="http://schemas.microsoft.com/office/powerpoint/2010/main" val="2171824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Goals</a:t>
            </a:r>
            <a:endParaRPr lang="en-US" dirty="0"/>
          </a:p>
        </p:txBody>
      </p:sp>
      <p:sp>
        <p:nvSpPr>
          <p:cNvPr id="3" name="Content Placeholder 2"/>
          <p:cNvSpPr>
            <a:spLocks noGrp="1"/>
          </p:cNvSpPr>
          <p:nvPr>
            <p:ph idx="1"/>
          </p:nvPr>
        </p:nvSpPr>
        <p:spPr/>
        <p:txBody>
          <a:bodyPr/>
          <a:lstStyle/>
          <a:p>
            <a:r>
              <a:rPr lang="en-US" dirty="0" smtClean="0"/>
              <a:t>Three things to keep in mind while preparing SMART-ER goals: </a:t>
            </a:r>
          </a:p>
          <a:p>
            <a:endParaRPr lang="en-US" dirty="0"/>
          </a:p>
          <a:p>
            <a:pPr lvl="1"/>
            <a:r>
              <a:rPr lang="en-US" sz="2800" dirty="0"/>
              <a:t>1. The Goal Itself</a:t>
            </a:r>
          </a:p>
          <a:p>
            <a:endParaRPr lang="en-US" dirty="0"/>
          </a:p>
          <a:p>
            <a:pPr lvl="1"/>
            <a:r>
              <a:rPr lang="en-US" sz="2800" dirty="0"/>
              <a:t>2. The Specific Deliverables</a:t>
            </a:r>
          </a:p>
          <a:p>
            <a:endParaRPr lang="en-US" dirty="0"/>
          </a:p>
          <a:p>
            <a:pPr lvl="1"/>
            <a:r>
              <a:rPr lang="en-US" sz="2800" dirty="0"/>
              <a:t>3. What “Exceeding Expectations” </a:t>
            </a:r>
            <a:r>
              <a:rPr lang="en-US" sz="2800" dirty="0" smtClean="0"/>
              <a:t>Looks Like</a:t>
            </a:r>
            <a:r>
              <a:rPr lang="en-US" sz="2800" dirty="0"/>
              <a:t>.</a:t>
            </a:r>
          </a:p>
          <a:p>
            <a:endParaRPr lang="en-US" dirty="0" smtClean="0"/>
          </a:p>
          <a:p>
            <a:endParaRPr lang="en-US" dirty="0"/>
          </a:p>
          <a:p>
            <a:pPr marL="411480" lvl="1" indent="0">
              <a:buNone/>
            </a:pPr>
            <a:endParaRPr lang="en-US" dirty="0"/>
          </a:p>
        </p:txBody>
      </p:sp>
    </p:spTree>
    <p:extLst>
      <p:ext uri="{BB962C8B-B14F-4D97-AF65-F5344CB8AC3E}">
        <p14:creationId xmlns:p14="http://schemas.microsoft.com/office/powerpoint/2010/main" val="1071187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Individual Goals</a:t>
            </a:r>
            <a:endParaRPr lang="en-US" dirty="0"/>
          </a:p>
        </p:txBody>
      </p:sp>
      <p:sp>
        <p:nvSpPr>
          <p:cNvPr id="4" name="Content Placeholder 3"/>
          <p:cNvSpPr>
            <a:spLocks noGrp="1"/>
          </p:cNvSpPr>
          <p:nvPr>
            <p:ph idx="1"/>
          </p:nvPr>
        </p:nvSpPr>
        <p:spPr>
          <a:xfrm>
            <a:off x="381000" y="1371600"/>
            <a:ext cx="10972800" cy="4876800"/>
          </a:xfrm>
        </p:spPr>
        <p:txBody>
          <a:bodyPr/>
          <a:lstStyle/>
          <a:p>
            <a:r>
              <a:rPr lang="en-US" b="1" dirty="0" smtClean="0"/>
              <a:t>Goal</a:t>
            </a:r>
            <a:r>
              <a:rPr lang="en-US" dirty="0" smtClean="0"/>
              <a:t>: Present the new PM plan to all SHRA supervisors before December 15, 2016 in order to provide sufficient guidance to supervisors on new program so that they will be ready to develop performance plans in 2017.</a:t>
            </a:r>
          </a:p>
          <a:p>
            <a:pPr marL="109728" indent="0">
              <a:buNone/>
            </a:pPr>
            <a:endParaRPr lang="en-US" dirty="0"/>
          </a:p>
          <a:p>
            <a:r>
              <a:rPr lang="en-US" b="1" dirty="0" smtClean="0"/>
              <a:t>Specific Deliverables</a:t>
            </a:r>
            <a:r>
              <a:rPr lang="en-US" dirty="0" smtClean="0"/>
              <a:t>: 1. Develop a PowerPoint presentation to be used by all involved. 2. Determine what handout materials are needed.</a:t>
            </a:r>
          </a:p>
          <a:p>
            <a:pPr marL="109728" indent="0">
              <a:buNone/>
            </a:pPr>
            <a:endParaRPr lang="en-US" dirty="0"/>
          </a:p>
          <a:p>
            <a:r>
              <a:rPr lang="en-US" b="1" dirty="0" smtClean="0"/>
              <a:t>Exceeding Expectations</a:t>
            </a:r>
            <a:r>
              <a:rPr lang="en-US" dirty="0" smtClean="0"/>
              <a:t>: Not only present new PM plan to all supervisors face-to-face but develop online Cornerstone training based off of face-to-face presentation material as well.</a:t>
            </a:r>
            <a:endParaRPr lang="en-US" dirty="0"/>
          </a:p>
        </p:txBody>
      </p:sp>
    </p:spTree>
    <p:extLst>
      <p:ext uri="{BB962C8B-B14F-4D97-AF65-F5344CB8AC3E}">
        <p14:creationId xmlns:p14="http://schemas.microsoft.com/office/powerpoint/2010/main" val="249469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Talent Development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134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Program Overview</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8866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Talent Development</a:t>
            </a:r>
            <a:endParaRPr lang="en-US" dirty="0"/>
          </a:p>
        </p:txBody>
      </p:sp>
      <p:sp>
        <p:nvSpPr>
          <p:cNvPr id="3" name="Content Placeholder 2"/>
          <p:cNvSpPr>
            <a:spLocks noGrp="1"/>
          </p:cNvSpPr>
          <p:nvPr>
            <p:ph idx="1"/>
          </p:nvPr>
        </p:nvSpPr>
        <p:spPr/>
        <p:txBody>
          <a:bodyPr/>
          <a:lstStyle/>
          <a:p>
            <a:r>
              <a:rPr lang="en-US" dirty="0" smtClean="0"/>
              <a:t>Recommended (not required) that each employee have at least ONE Talent Development Goal per cycle.</a:t>
            </a:r>
          </a:p>
          <a:p>
            <a:endParaRPr lang="en-US" dirty="0" smtClean="0"/>
          </a:p>
          <a:p>
            <a:r>
              <a:rPr lang="en-US" dirty="0" smtClean="0"/>
              <a:t>Supervisor and employee work to determine appropriate goals</a:t>
            </a:r>
          </a:p>
          <a:p>
            <a:endParaRPr lang="en-US" dirty="0" smtClean="0"/>
          </a:p>
          <a:p>
            <a:r>
              <a:rPr lang="en-US" dirty="0" smtClean="0"/>
              <a:t>Supervisor expected to address deficiencies of any employee who received any rating of “Not Meeting Expectations.”</a:t>
            </a:r>
            <a:endParaRPr lang="en-US" dirty="0"/>
          </a:p>
        </p:txBody>
      </p:sp>
    </p:spTree>
    <p:extLst>
      <p:ext uri="{BB962C8B-B14F-4D97-AF65-F5344CB8AC3E}">
        <p14:creationId xmlns:p14="http://schemas.microsoft.com/office/powerpoint/2010/main" val="1919597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Talent Development</a:t>
            </a:r>
            <a:endParaRPr lang="en-US" dirty="0"/>
          </a:p>
        </p:txBody>
      </p:sp>
      <p:sp>
        <p:nvSpPr>
          <p:cNvPr id="5" name="Content Placeholder 4"/>
          <p:cNvSpPr>
            <a:spLocks noGrp="1"/>
          </p:cNvSpPr>
          <p:nvPr>
            <p:ph idx="1"/>
          </p:nvPr>
        </p:nvSpPr>
        <p:spPr>
          <a:xfrm>
            <a:off x="1905000" y="1676400"/>
            <a:ext cx="4724400" cy="3048000"/>
          </a:xfrm>
        </p:spPr>
        <p:txBody>
          <a:bodyPr/>
          <a:lstStyle/>
          <a:p>
            <a:r>
              <a:rPr lang="en-US" dirty="0" smtClean="0"/>
              <a:t>Some examples could include securing funding for a certification program, attending seminars provided by the University, etc.</a:t>
            </a:r>
            <a:endParaRPr lang="en-US" dirty="0"/>
          </a:p>
        </p:txBody>
      </p:sp>
      <p:pic>
        <p:nvPicPr>
          <p:cNvPr id="6" name="Picture 5"/>
          <p:cNvPicPr>
            <a:picLocks noChangeAspect="1"/>
          </p:cNvPicPr>
          <p:nvPr/>
        </p:nvPicPr>
        <p:blipFill>
          <a:blip r:embed="rId2"/>
          <a:stretch>
            <a:fillRect/>
          </a:stretch>
        </p:blipFill>
        <p:spPr>
          <a:xfrm>
            <a:off x="7162801" y="2311401"/>
            <a:ext cx="3331475" cy="4441967"/>
          </a:xfrm>
          <a:prstGeom prst="rect">
            <a:avLst/>
          </a:prstGeom>
        </p:spPr>
      </p:pic>
    </p:spTree>
    <p:extLst>
      <p:ext uri="{BB962C8B-B14F-4D97-AF65-F5344CB8AC3E}">
        <p14:creationId xmlns:p14="http://schemas.microsoft.com/office/powerpoint/2010/main" val="276167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Weighting and Rating</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245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342"/>
            <a:ext cx="8229600" cy="1066800"/>
          </a:xfrm>
        </p:spPr>
        <p:txBody>
          <a:bodyPr/>
          <a:lstStyle/>
          <a:p>
            <a:r>
              <a:rPr lang="en-US" dirty="0" smtClean="0"/>
              <a:t>Weighting and Rating</a:t>
            </a:r>
            <a:endParaRPr lang="en-US" dirty="0"/>
          </a:p>
        </p:txBody>
      </p:sp>
      <p:pic>
        <p:nvPicPr>
          <p:cNvPr id="4" name="Content Placeholder 3"/>
          <p:cNvPicPr>
            <a:picLocks noGrp="1" noChangeAspect="1"/>
          </p:cNvPicPr>
          <p:nvPr>
            <p:ph idx="1"/>
          </p:nvPr>
        </p:nvPicPr>
        <p:blipFill>
          <a:blip r:embed="rId2"/>
          <a:stretch>
            <a:fillRect/>
          </a:stretch>
        </p:blipFill>
        <p:spPr>
          <a:xfrm>
            <a:off x="1536700" y="3200400"/>
            <a:ext cx="9131301" cy="2688868"/>
          </a:xfrm>
          <a:prstGeom prst="rect">
            <a:avLst/>
          </a:prstGeom>
        </p:spPr>
      </p:pic>
      <p:cxnSp>
        <p:nvCxnSpPr>
          <p:cNvPr id="6" name="Straight Arrow Connector 5"/>
          <p:cNvCxnSpPr/>
          <p:nvPr/>
        </p:nvCxnSpPr>
        <p:spPr>
          <a:xfrm>
            <a:off x="7696200" y="2057400"/>
            <a:ext cx="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1268740"/>
            <a:ext cx="3048000" cy="1015663"/>
          </a:xfrm>
          <a:prstGeom prst="rect">
            <a:avLst/>
          </a:prstGeom>
          <a:noFill/>
        </p:spPr>
        <p:txBody>
          <a:bodyPr wrap="square" rtlCol="0">
            <a:spAutoFit/>
          </a:bodyPr>
          <a:lstStyle/>
          <a:p>
            <a:r>
              <a:rPr lang="en-US" sz="2000" dirty="0"/>
              <a:t>For Institutional Goals, the total for all must equal 50%</a:t>
            </a:r>
          </a:p>
        </p:txBody>
      </p:sp>
      <p:sp>
        <p:nvSpPr>
          <p:cNvPr id="10" name="TextBox 9"/>
          <p:cNvSpPr txBox="1"/>
          <p:nvPr/>
        </p:nvSpPr>
        <p:spPr>
          <a:xfrm>
            <a:off x="4572000" y="6096000"/>
            <a:ext cx="4953000" cy="707886"/>
          </a:xfrm>
          <a:prstGeom prst="rect">
            <a:avLst/>
          </a:prstGeom>
          <a:noFill/>
        </p:spPr>
        <p:txBody>
          <a:bodyPr wrap="square" rtlCol="0">
            <a:spAutoFit/>
          </a:bodyPr>
          <a:lstStyle/>
          <a:p>
            <a:r>
              <a:rPr lang="en-US" sz="2000" dirty="0"/>
              <a:t>Remember: “Supervision” is only applicable if the employee is a supervisor.</a:t>
            </a:r>
          </a:p>
        </p:txBody>
      </p:sp>
      <p:cxnSp>
        <p:nvCxnSpPr>
          <p:cNvPr id="11" name="Straight Arrow Connector 10"/>
          <p:cNvCxnSpPr>
            <a:stCxn id="10" idx="1"/>
          </p:cNvCxnSpPr>
          <p:nvPr/>
        </p:nvCxnSpPr>
        <p:spPr>
          <a:xfrm flipH="1" flipV="1">
            <a:off x="2895600" y="5889269"/>
            <a:ext cx="1676400" cy="560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58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6425"/>
            <a:ext cx="8229600" cy="1066800"/>
          </a:xfrm>
        </p:spPr>
        <p:txBody>
          <a:bodyPr/>
          <a:lstStyle/>
          <a:p>
            <a:r>
              <a:rPr lang="en-US" dirty="0" smtClean="0"/>
              <a:t>Weighting and Rating</a:t>
            </a:r>
            <a:endParaRPr lang="en-US" dirty="0"/>
          </a:p>
        </p:txBody>
      </p:sp>
      <p:pic>
        <p:nvPicPr>
          <p:cNvPr id="4" name="Content Placeholder 3"/>
          <p:cNvPicPr>
            <a:picLocks noGrp="1" noChangeAspect="1"/>
          </p:cNvPicPr>
          <p:nvPr>
            <p:ph idx="1"/>
          </p:nvPr>
        </p:nvPicPr>
        <p:blipFill>
          <a:blip r:embed="rId2"/>
          <a:stretch>
            <a:fillRect/>
          </a:stretch>
        </p:blipFill>
        <p:spPr>
          <a:xfrm>
            <a:off x="1555514" y="4114800"/>
            <a:ext cx="9112486" cy="2357438"/>
          </a:xfrm>
          <a:prstGeom prst="rect">
            <a:avLst/>
          </a:prstGeom>
        </p:spPr>
      </p:pic>
      <p:cxnSp>
        <p:nvCxnSpPr>
          <p:cNvPr id="6" name="Straight Arrow Connector 5"/>
          <p:cNvCxnSpPr/>
          <p:nvPr/>
        </p:nvCxnSpPr>
        <p:spPr>
          <a:xfrm>
            <a:off x="7772400" y="2743200"/>
            <a:ext cx="0" cy="1295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29400" y="1575138"/>
            <a:ext cx="2514600" cy="1015663"/>
          </a:xfrm>
          <a:prstGeom prst="rect">
            <a:avLst/>
          </a:prstGeom>
          <a:noFill/>
        </p:spPr>
        <p:txBody>
          <a:bodyPr wrap="square" rtlCol="0">
            <a:spAutoFit/>
          </a:bodyPr>
          <a:lstStyle/>
          <a:p>
            <a:r>
              <a:rPr lang="en-US" sz="2000" dirty="0"/>
              <a:t>The total for all Individual Goals must equal 50%</a:t>
            </a:r>
          </a:p>
        </p:txBody>
      </p:sp>
      <p:sp>
        <p:nvSpPr>
          <p:cNvPr id="8" name="TextBox 7"/>
          <p:cNvSpPr txBox="1"/>
          <p:nvPr/>
        </p:nvSpPr>
        <p:spPr>
          <a:xfrm>
            <a:off x="1568214" y="1524001"/>
            <a:ext cx="3537186" cy="1323439"/>
          </a:xfrm>
          <a:prstGeom prst="rect">
            <a:avLst/>
          </a:prstGeom>
          <a:noFill/>
        </p:spPr>
        <p:txBody>
          <a:bodyPr wrap="square" rtlCol="0">
            <a:spAutoFit/>
          </a:bodyPr>
          <a:lstStyle/>
          <a:p>
            <a:r>
              <a:rPr lang="en-US" sz="2000" dirty="0"/>
              <a:t>3-5 Individual Goals are required. We recommend 3 for the first cycle on the new PM program.</a:t>
            </a:r>
          </a:p>
        </p:txBody>
      </p:sp>
      <p:cxnSp>
        <p:nvCxnSpPr>
          <p:cNvPr id="9" name="Straight Arrow Connector 8"/>
          <p:cNvCxnSpPr/>
          <p:nvPr/>
        </p:nvCxnSpPr>
        <p:spPr>
          <a:xfrm>
            <a:off x="3336807" y="2743200"/>
            <a:ext cx="0" cy="1219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679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Weighting and Rate</a:t>
            </a:r>
            <a:endParaRPr lang="en-US" dirty="0"/>
          </a:p>
        </p:txBody>
      </p:sp>
      <p:sp>
        <p:nvSpPr>
          <p:cNvPr id="3" name="Content Placeholder 2"/>
          <p:cNvSpPr>
            <a:spLocks noGrp="1"/>
          </p:cNvSpPr>
          <p:nvPr>
            <p:ph idx="1"/>
          </p:nvPr>
        </p:nvSpPr>
        <p:spPr>
          <a:xfrm>
            <a:off x="508000" y="1676400"/>
            <a:ext cx="8255000" cy="4876800"/>
          </a:xfrm>
        </p:spPr>
        <p:txBody>
          <a:bodyPr/>
          <a:lstStyle/>
          <a:p>
            <a:r>
              <a:rPr lang="en-US" dirty="0" smtClean="0"/>
              <a:t>One thing to remember about weights… They should not be changed at or near the end of a performance cycle unless due to significant extenuating circumstances.</a:t>
            </a:r>
          </a:p>
        </p:txBody>
      </p:sp>
    </p:spTree>
    <p:extLst>
      <p:ext uri="{BB962C8B-B14F-4D97-AF65-F5344CB8AC3E}">
        <p14:creationId xmlns:p14="http://schemas.microsoft.com/office/powerpoint/2010/main" val="2816491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0972800" cy="1066800"/>
          </a:xfrm>
        </p:spPr>
        <p:txBody>
          <a:bodyPr/>
          <a:lstStyle/>
          <a:p>
            <a:r>
              <a:rPr lang="en-US" dirty="0" smtClean="0"/>
              <a:t>Weighting and Rating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2807133"/>
              </p:ext>
            </p:extLst>
          </p:nvPr>
        </p:nvGraphicFramePr>
        <p:xfrm>
          <a:off x="508000" y="1676400"/>
          <a:ext cx="10972800" cy="3683000"/>
        </p:xfrm>
        <a:graphic>
          <a:graphicData uri="http://schemas.openxmlformats.org/drawingml/2006/table">
            <a:tbl>
              <a:tblPr firstRow="1" bandRow="1">
                <a:tableStyleId>{5C22544A-7EE6-4342-B048-85BDC9FD1C3A}</a:tableStyleId>
              </a:tblPr>
              <a:tblGrid>
                <a:gridCol w="5486400"/>
                <a:gridCol w="5486400"/>
              </a:tblGrid>
              <a:tr h="370840">
                <a:tc>
                  <a:txBody>
                    <a:bodyPr/>
                    <a:lstStyle/>
                    <a:p>
                      <a:r>
                        <a:rPr lang="en-US" dirty="0" smtClean="0"/>
                        <a:t>Scoring</a:t>
                      </a:r>
                      <a:endParaRPr lang="en-US" dirty="0"/>
                    </a:p>
                  </a:txBody>
                  <a:tcPr/>
                </a:tc>
                <a:tc>
                  <a:txBody>
                    <a:bodyPr/>
                    <a:lstStyle/>
                    <a:p>
                      <a:endParaRPr lang="en-US"/>
                    </a:p>
                  </a:txBody>
                  <a:tcPr/>
                </a:tc>
              </a:tr>
              <a:tr h="370840">
                <a:tc>
                  <a:txBody>
                    <a:bodyPr/>
                    <a:lstStyle/>
                    <a:p>
                      <a:r>
                        <a:rPr lang="en-US" dirty="0" smtClean="0"/>
                        <a:t>  Rate each </a:t>
                      </a:r>
                      <a:r>
                        <a:rPr lang="en-US" b="1" dirty="0" smtClean="0"/>
                        <a:t>Individual</a:t>
                      </a:r>
                      <a:r>
                        <a:rPr lang="en-US" dirty="0" smtClean="0"/>
                        <a:t> and </a:t>
                      </a:r>
                      <a:r>
                        <a:rPr lang="en-US" b="1" dirty="0" smtClean="0"/>
                        <a:t>Institutional</a:t>
                      </a:r>
                      <a:r>
                        <a:rPr lang="en-US" b="1" baseline="0" dirty="0" smtClean="0"/>
                        <a:t> Goal</a:t>
                      </a:r>
                      <a:endParaRPr lang="en-US" b="1" dirty="0"/>
                    </a:p>
                  </a:txBody>
                  <a:tcPr/>
                </a:tc>
                <a:tc>
                  <a:txBody>
                    <a:bodyPr/>
                    <a:lstStyle/>
                    <a:p>
                      <a:r>
                        <a:rPr lang="en-US" dirty="0" smtClean="0"/>
                        <a:t>Add all of the </a:t>
                      </a:r>
                      <a:r>
                        <a:rPr lang="en-US" b="1" dirty="0" smtClean="0"/>
                        <a:t>Scores</a:t>
                      </a:r>
                      <a:r>
                        <a:rPr lang="en-US" baseline="0" dirty="0" smtClean="0"/>
                        <a:t> together to assign a </a:t>
                      </a:r>
                      <a:r>
                        <a:rPr lang="en-US" b="1" baseline="0" dirty="0" smtClean="0"/>
                        <a:t>Final Overall Rating</a:t>
                      </a:r>
                      <a:endParaRPr lang="en-US" b="1" dirty="0"/>
                    </a:p>
                  </a:txBody>
                  <a:tcPr/>
                </a:tc>
              </a:tr>
              <a:tr h="370840">
                <a:tc>
                  <a:txBody>
                    <a:bodyPr/>
                    <a:lstStyle/>
                    <a:p>
                      <a:r>
                        <a:rPr lang="en-US" dirty="0" smtClean="0"/>
                        <a:t>  1</a:t>
                      </a:r>
                      <a:r>
                        <a:rPr lang="en-US" baseline="0" dirty="0" smtClean="0"/>
                        <a:t> = Not Meeting Expectations</a:t>
                      </a:r>
                      <a:endParaRPr lang="en-US" dirty="0"/>
                    </a:p>
                  </a:txBody>
                  <a:tcPr/>
                </a:tc>
                <a:tc>
                  <a:txBody>
                    <a:bodyPr/>
                    <a:lstStyle/>
                    <a:p>
                      <a:r>
                        <a:rPr lang="en-US" dirty="0" smtClean="0"/>
                        <a:t>1.00</a:t>
                      </a:r>
                      <a:r>
                        <a:rPr lang="en-US" baseline="0" dirty="0" smtClean="0"/>
                        <a:t> – 1.69 = Not Meeting Expectations</a:t>
                      </a:r>
                      <a:endParaRPr lang="en-US" dirty="0"/>
                    </a:p>
                  </a:txBody>
                  <a:tcPr/>
                </a:tc>
              </a:tr>
              <a:tr h="370840">
                <a:tc>
                  <a:txBody>
                    <a:bodyPr/>
                    <a:lstStyle/>
                    <a:p>
                      <a:r>
                        <a:rPr lang="en-US" dirty="0" smtClean="0"/>
                        <a:t>  2</a:t>
                      </a:r>
                      <a:r>
                        <a:rPr lang="en-US" baseline="0" dirty="0" smtClean="0"/>
                        <a:t> = Meeting Expectations</a:t>
                      </a:r>
                      <a:endParaRPr lang="en-US" dirty="0"/>
                    </a:p>
                  </a:txBody>
                  <a:tcPr/>
                </a:tc>
                <a:tc>
                  <a:txBody>
                    <a:bodyPr/>
                    <a:lstStyle/>
                    <a:p>
                      <a:r>
                        <a:rPr lang="en-US" dirty="0" smtClean="0"/>
                        <a:t>1.70 -  2.69 = Meeting Expectations</a:t>
                      </a:r>
                      <a:endParaRPr lang="en-US" dirty="0"/>
                    </a:p>
                  </a:txBody>
                  <a:tcPr/>
                </a:tc>
              </a:tr>
              <a:tr h="370840">
                <a:tc>
                  <a:txBody>
                    <a:bodyPr/>
                    <a:lstStyle/>
                    <a:p>
                      <a:r>
                        <a:rPr lang="en-US" dirty="0" smtClean="0"/>
                        <a:t>  3 =</a:t>
                      </a:r>
                      <a:r>
                        <a:rPr lang="en-US" baseline="0" dirty="0" smtClean="0"/>
                        <a:t> Exceeding Expectations</a:t>
                      </a:r>
                      <a:endParaRPr lang="en-US" dirty="0"/>
                    </a:p>
                  </a:txBody>
                  <a:tcPr/>
                </a:tc>
                <a:tc>
                  <a:txBody>
                    <a:bodyPr/>
                    <a:lstStyle/>
                    <a:p>
                      <a:r>
                        <a:rPr lang="en-US" dirty="0" smtClean="0"/>
                        <a:t>2.70 -  3.00 = Exceeding</a:t>
                      </a:r>
                      <a:r>
                        <a:rPr lang="en-US" baseline="0" dirty="0" smtClean="0"/>
                        <a:t> Expectations</a:t>
                      </a:r>
                      <a:endParaRPr lang="en-US" dirty="0"/>
                    </a:p>
                  </a:txBody>
                  <a:tcPr/>
                </a:tc>
              </a:tr>
              <a:tr h="370840">
                <a:tc>
                  <a:txBody>
                    <a:bodyPr/>
                    <a:lstStyle/>
                    <a:p>
                      <a:endParaRPr lang="en-US" dirty="0"/>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Multiply the </a:t>
                      </a:r>
                      <a:r>
                        <a:rPr lang="en-US" b="1" dirty="0" smtClean="0"/>
                        <a:t>Weight</a:t>
                      </a:r>
                      <a:r>
                        <a:rPr lang="en-US" dirty="0" smtClean="0"/>
                        <a:t> by</a:t>
                      </a:r>
                      <a:r>
                        <a:rPr lang="en-US" baseline="0" dirty="0" smtClean="0"/>
                        <a:t> the </a:t>
                      </a:r>
                      <a:r>
                        <a:rPr lang="en-US" b="1" baseline="0" dirty="0" smtClean="0"/>
                        <a:t>Rating</a:t>
                      </a:r>
                      <a:r>
                        <a:rPr lang="en-US" baseline="0" dirty="0" smtClean="0"/>
                        <a:t> to get the </a:t>
                      </a:r>
                      <a:r>
                        <a:rPr lang="en-US" b="1" baseline="0" dirty="0" smtClean="0"/>
                        <a:t>Score</a:t>
                      </a:r>
                      <a:r>
                        <a:rPr lang="en-US" baseline="0" dirty="0" smtClean="0"/>
                        <a:t> for each goal. Use two decimal places.         (Example: 10% x 2 = .20)</a:t>
                      </a:r>
                      <a:endParaRPr lang="en-US"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73361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217438"/>
            <a:ext cx="8229600" cy="1066800"/>
          </a:xfrm>
        </p:spPr>
        <p:txBody>
          <a:bodyPr/>
          <a:lstStyle/>
          <a:p>
            <a:r>
              <a:rPr lang="en-US" dirty="0" smtClean="0"/>
              <a:t>Weighting and Rating</a:t>
            </a:r>
            <a:endParaRPr lang="en-US" dirty="0"/>
          </a:p>
        </p:txBody>
      </p:sp>
      <p:pic>
        <p:nvPicPr>
          <p:cNvPr id="4" name="Content Placeholder 3"/>
          <p:cNvPicPr>
            <a:picLocks noGrp="1" noChangeAspect="1"/>
          </p:cNvPicPr>
          <p:nvPr>
            <p:ph idx="1"/>
          </p:nvPr>
        </p:nvPicPr>
        <p:blipFill>
          <a:blip r:embed="rId2"/>
          <a:stretch>
            <a:fillRect/>
          </a:stretch>
        </p:blipFill>
        <p:spPr>
          <a:xfrm>
            <a:off x="1752601" y="1905000"/>
            <a:ext cx="6327671" cy="4876800"/>
          </a:xfrm>
          <a:prstGeom prst="rect">
            <a:avLst/>
          </a:prstGeom>
        </p:spPr>
      </p:pic>
      <p:sp>
        <p:nvSpPr>
          <p:cNvPr id="5" name="TextBox 4"/>
          <p:cNvSpPr txBox="1"/>
          <p:nvPr/>
        </p:nvSpPr>
        <p:spPr>
          <a:xfrm>
            <a:off x="5562600" y="1110734"/>
            <a:ext cx="2819400" cy="369332"/>
          </a:xfrm>
          <a:prstGeom prst="rect">
            <a:avLst/>
          </a:prstGeom>
          <a:noFill/>
        </p:spPr>
        <p:txBody>
          <a:bodyPr wrap="square" rtlCol="0">
            <a:spAutoFit/>
          </a:bodyPr>
          <a:lstStyle/>
          <a:p>
            <a:r>
              <a:rPr lang="en-US" dirty="0"/>
              <a:t>Weight x Rating = Score</a:t>
            </a:r>
          </a:p>
        </p:txBody>
      </p:sp>
      <p:sp>
        <p:nvSpPr>
          <p:cNvPr id="6" name="TextBox 5"/>
          <p:cNvSpPr txBox="1"/>
          <p:nvPr/>
        </p:nvSpPr>
        <p:spPr>
          <a:xfrm>
            <a:off x="8305801" y="2362200"/>
            <a:ext cx="1819275" cy="2308324"/>
          </a:xfrm>
          <a:prstGeom prst="rect">
            <a:avLst/>
          </a:prstGeom>
          <a:noFill/>
        </p:spPr>
        <p:txBody>
          <a:bodyPr wrap="square" rtlCol="0">
            <a:spAutoFit/>
          </a:bodyPr>
          <a:lstStyle/>
          <a:p>
            <a:r>
              <a:rPr lang="en-US" dirty="0"/>
              <a:t>Add all of the scores from Institutional Goals and Individual Goals to calculate Total Score.</a:t>
            </a:r>
          </a:p>
        </p:txBody>
      </p:sp>
      <p:cxnSp>
        <p:nvCxnSpPr>
          <p:cNvPr id="8" name="Straight Arrow Connector 7"/>
          <p:cNvCxnSpPr/>
          <p:nvPr/>
        </p:nvCxnSpPr>
        <p:spPr>
          <a:xfrm>
            <a:off x="6010275" y="1480066"/>
            <a:ext cx="0" cy="4249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924800" y="4670524"/>
            <a:ext cx="685800" cy="9682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0" y="1474232"/>
            <a:ext cx="0" cy="4249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772400" y="1474232"/>
            <a:ext cx="0" cy="4249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351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a:t>Calibration Discussions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3940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Overview</a:t>
            </a:r>
            <a:endParaRPr lang="en-US" dirty="0"/>
          </a:p>
        </p:txBody>
      </p:sp>
      <p:sp>
        <p:nvSpPr>
          <p:cNvPr id="3" name="Content Placeholder 2"/>
          <p:cNvSpPr>
            <a:spLocks noGrp="1"/>
          </p:cNvSpPr>
          <p:nvPr>
            <p:ph idx="1"/>
          </p:nvPr>
        </p:nvSpPr>
        <p:spPr/>
        <p:txBody>
          <a:bodyPr/>
          <a:lstStyle/>
          <a:p>
            <a:r>
              <a:rPr lang="en-US" dirty="0" smtClean="0"/>
              <a:t>Discussions to set performance expectations and ratings fairly and consistently among similar positions.</a:t>
            </a:r>
          </a:p>
          <a:p>
            <a:endParaRPr lang="en-US" dirty="0"/>
          </a:p>
          <a:p>
            <a:r>
              <a:rPr lang="en-US" dirty="0" smtClean="0"/>
              <a:t>Sessions held among peer supervisors in a supervisory team (all supervisors reporting to same manager)</a:t>
            </a:r>
          </a:p>
          <a:p>
            <a:endParaRPr lang="en-US" dirty="0" smtClean="0"/>
          </a:p>
          <a:p>
            <a:pPr lvl="1"/>
            <a:r>
              <a:rPr lang="en-US" dirty="0" smtClean="0"/>
              <a:t>Typically facilitated by the manager of the supervisory team</a:t>
            </a:r>
            <a:endParaRPr lang="en-US" dirty="0"/>
          </a:p>
        </p:txBody>
      </p:sp>
    </p:spTree>
    <p:extLst>
      <p:ext uri="{BB962C8B-B14F-4D97-AF65-F5344CB8AC3E}">
        <p14:creationId xmlns:p14="http://schemas.microsoft.com/office/powerpoint/2010/main" val="3177661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Goals</a:t>
            </a:r>
            <a:endParaRPr lang="en-US" dirty="0"/>
          </a:p>
        </p:txBody>
      </p:sp>
      <p:sp>
        <p:nvSpPr>
          <p:cNvPr id="7" name="Content Placeholder 6"/>
          <p:cNvSpPr>
            <a:spLocks noGrp="1"/>
          </p:cNvSpPr>
          <p:nvPr>
            <p:ph idx="1"/>
          </p:nvPr>
        </p:nvSpPr>
        <p:spPr/>
        <p:txBody>
          <a:bodyPr/>
          <a:lstStyle/>
          <a:p>
            <a:r>
              <a:rPr lang="en-US" dirty="0" smtClean="0"/>
              <a:t>Make process clearer and less cumbersome</a:t>
            </a:r>
          </a:p>
          <a:p>
            <a:pPr lvl="1"/>
            <a:r>
              <a:rPr lang="en-US" dirty="0" smtClean="0"/>
              <a:t>Streamline/target content of performance plan</a:t>
            </a:r>
          </a:p>
          <a:p>
            <a:pPr lvl="1"/>
            <a:r>
              <a:rPr lang="en-US" dirty="0" smtClean="0"/>
              <a:t>Use of electronic system</a:t>
            </a:r>
          </a:p>
          <a:p>
            <a:endParaRPr lang="en-US" dirty="0" smtClean="0"/>
          </a:p>
          <a:p>
            <a:r>
              <a:rPr lang="en-US" dirty="0" smtClean="0"/>
              <a:t>Create standardization for evaluations</a:t>
            </a:r>
          </a:p>
          <a:p>
            <a:pPr lvl="1"/>
            <a:r>
              <a:rPr lang="en-US" dirty="0"/>
              <a:t>Define satisfactory level of work at “meeting expectations” for business needs</a:t>
            </a:r>
          </a:p>
          <a:p>
            <a:pPr lvl="1"/>
            <a:r>
              <a:rPr lang="en-US" dirty="0"/>
              <a:t>Tie institutional goals to </a:t>
            </a:r>
            <a:r>
              <a:rPr lang="en-US" dirty="0" smtClean="0"/>
              <a:t>mission and vision of the University.</a:t>
            </a:r>
            <a:endParaRPr lang="en-US" dirty="0"/>
          </a:p>
          <a:p>
            <a:pPr lvl="1"/>
            <a:endParaRPr lang="en-US" dirty="0"/>
          </a:p>
        </p:txBody>
      </p:sp>
    </p:spTree>
    <p:extLst>
      <p:ext uri="{BB962C8B-B14F-4D97-AF65-F5344CB8AC3E}">
        <p14:creationId xmlns:p14="http://schemas.microsoft.com/office/powerpoint/2010/main" val="717614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Overview</a:t>
            </a:r>
            <a:endParaRPr lang="en-US" dirty="0"/>
          </a:p>
        </p:txBody>
      </p:sp>
      <p:sp>
        <p:nvSpPr>
          <p:cNvPr id="3" name="Content Placeholder 2"/>
          <p:cNvSpPr>
            <a:spLocks noGrp="1"/>
          </p:cNvSpPr>
          <p:nvPr>
            <p:ph idx="1"/>
          </p:nvPr>
        </p:nvSpPr>
        <p:spPr/>
        <p:txBody>
          <a:bodyPr/>
          <a:lstStyle/>
          <a:p>
            <a:r>
              <a:rPr lang="en-US" dirty="0" smtClean="0"/>
              <a:t>Value of Calibration</a:t>
            </a:r>
          </a:p>
          <a:p>
            <a:pPr lvl="1"/>
            <a:r>
              <a:rPr lang="en-US" dirty="0" smtClean="0"/>
              <a:t>Helps supervisors set and apply similar standards</a:t>
            </a:r>
          </a:p>
          <a:p>
            <a:pPr lvl="1"/>
            <a:endParaRPr lang="en-US" dirty="0" smtClean="0"/>
          </a:p>
          <a:p>
            <a:pPr lvl="1"/>
            <a:r>
              <a:rPr lang="en-US" dirty="0" smtClean="0"/>
              <a:t>Helps identify and correct potential biases or errors</a:t>
            </a:r>
          </a:p>
          <a:p>
            <a:pPr lvl="1"/>
            <a:endParaRPr lang="en-US" dirty="0" smtClean="0"/>
          </a:p>
          <a:p>
            <a:pPr lvl="1"/>
            <a:r>
              <a:rPr lang="en-US" dirty="0" smtClean="0"/>
              <a:t>Encourages supervisors to think through expectations and ratings before giving them to employees</a:t>
            </a:r>
          </a:p>
          <a:p>
            <a:pPr lvl="1"/>
            <a:endParaRPr lang="en-US" dirty="0"/>
          </a:p>
          <a:p>
            <a:pPr lvl="1"/>
            <a:r>
              <a:rPr lang="en-US" dirty="0" smtClean="0"/>
              <a:t>Ensures consistency among departmental units</a:t>
            </a:r>
          </a:p>
          <a:p>
            <a:pPr lvl="1"/>
            <a:endParaRPr lang="en-US" dirty="0" smtClean="0"/>
          </a:p>
          <a:p>
            <a:pPr lvl="1"/>
            <a:endParaRPr lang="en-US" dirty="0"/>
          </a:p>
        </p:txBody>
      </p:sp>
    </p:spTree>
    <p:extLst>
      <p:ext uri="{BB962C8B-B14F-4D97-AF65-F5344CB8AC3E}">
        <p14:creationId xmlns:p14="http://schemas.microsoft.com/office/powerpoint/2010/main" val="3327221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15979"/>
            <a:ext cx="12192000" cy="6845968"/>
          </a:xfrm>
          <a:prstGeom prst="rect">
            <a:avLst/>
          </a:prstGeom>
        </p:spPr>
      </p:pic>
      <p:sp>
        <p:nvSpPr>
          <p:cNvPr id="12" name="Oval 11"/>
          <p:cNvSpPr/>
          <p:nvPr/>
        </p:nvSpPr>
        <p:spPr>
          <a:xfrm>
            <a:off x="3328737" y="5486401"/>
            <a:ext cx="1371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28737" y="4860758"/>
            <a:ext cx="1371600" cy="549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16905" y="5486401"/>
            <a:ext cx="1371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3505199"/>
            <a:ext cx="1371600" cy="613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328737" y="4191000"/>
            <a:ext cx="1371600" cy="637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89490" y="2099388"/>
            <a:ext cx="1371600" cy="69256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19999" y="2129645"/>
            <a:ext cx="1371600" cy="66231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17890" y="2099388"/>
            <a:ext cx="1371600" cy="69256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17890" y="2791957"/>
            <a:ext cx="1371600" cy="66179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189490" y="2801231"/>
            <a:ext cx="1371600" cy="7110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58960" y="2133600"/>
            <a:ext cx="1371600" cy="66058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8050" y="2133600"/>
            <a:ext cx="1371600" cy="6470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916905" y="4131012"/>
            <a:ext cx="1371600" cy="729746"/>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17890" y="3463029"/>
            <a:ext cx="1371600" cy="727972"/>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213553" y="4150323"/>
            <a:ext cx="1371600" cy="678352"/>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189490" y="3512247"/>
            <a:ext cx="1371600" cy="678753"/>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899545" y="3465723"/>
            <a:ext cx="1371600" cy="684599"/>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82185" y="2847010"/>
            <a:ext cx="1371600" cy="658190"/>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53173" y="3481477"/>
            <a:ext cx="1371600" cy="71590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63973" y="2794183"/>
            <a:ext cx="1371600" cy="668845"/>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04473" y="4150322"/>
            <a:ext cx="1371600" cy="710436"/>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66" y="4191000"/>
            <a:ext cx="1371600" cy="702415"/>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7626" y="3465723"/>
            <a:ext cx="1371600" cy="725277"/>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7187" y="2780637"/>
            <a:ext cx="1371600" cy="707948"/>
          </a:xfrm>
          <a:prstGeom prst="ellipse">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359390" y="2797793"/>
            <a:ext cx="1371600" cy="67835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99545" y="4824088"/>
            <a:ext cx="1371600" cy="67835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359390" y="2117942"/>
            <a:ext cx="1371600" cy="67835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934265" y="6147342"/>
            <a:ext cx="1371600" cy="67835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41055" y="4862132"/>
            <a:ext cx="1371600" cy="67835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76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9" grpId="0" animBg="1"/>
      <p:bldP spid="10" grpId="0" animBg="1"/>
      <p:bldP spid="11" grpId="0" animBg="1"/>
      <p:bldP spid="16"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Overview</a:t>
            </a:r>
            <a:endParaRPr lang="en-US" dirty="0"/>
          </a:p>
        </p:txBody>
      </p:sp>
      <p:sp>
        <p:nvSpPr>
          <p:cNvPr id="3" name="Content Placeholder 2"/>
          <p:cNvSpPr>
            <a:spLocks noGrp="1"/>
          </p:cNvSpPr>
          <p:nvPr>
            <p:ph idx="1"/>
          </p:nvPr>
        </p:nvSpPr>
        <p:spPr/>
        <p:txBody>
          <a:bodyPr/>
          <a:lstStyle/>
          <a:p>
            <a:r>
              <a:rPr lang="en-US" dirty="0" smtClean="0"/>
              <a:t>Two discussions required per cycle</a:t>
            </a:r>
          </a:p>
          <a:p>
            <a:pPr lvl="1"/>
            <a:r>
              <a:rPr lang="en-US" dirty="0" smtClean="0"/>
              <a:t>Goal Calibration at the beginning of the performance cycle</a:t>
            </a:r>
          </a:p>
          <a:p>
            <a:pPr lvl="3"/>
            <a:r>
              <a:rPr lang="en-US" dirty="0" smtClean="0"/>
              <a:t>Reviewing institutional goals to clarify expectations</a:t>
            </a:r>
          </a:p>
          <a:p>
            <a:pPr lvl="3"/>
            <a:r>
              <a:rPr lang="en-US" dirty="0" smtClean="0"/>
              <a:t>Setting individual goals</a:t>
            </a:r>
          </a:p>
          <a:p>
            <a:pPr lvl="2"/>
            <a:endParaRPr lang="en-US" dirty="0"/>
          </a:p>
          <a:p>
            <a:pPr lvl="1"/>
            <a:r>
              <a:rPr lang="en-US" dirty="0" smtClean="0"/>
              <a:t>Rating Calibration at the end of the performance cycle to ensure consistent, equitable, and fair assessments among similar positions.</a:t>
            </a:r>
            <a:endParaRPr lang="en-US" dirty="0"/>
          </a:p>
        </p:txBody>
      </p:sp>
    </p:spTree>
    <p:extLst>
      <p:ext uri="{BB962C8B-B14F-4D97-AF65-F5344CB8AC3E}">
        <p14:creationId xmlns:p14="http://schemas.microsoft.com/office/powerpoint/2010/main" val="3488751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Timeline</a:t>
            </a:r>
            <a:endParaRPr lang="en-US" dirty="0"/>
          </a:p>
        </p:txBody>
      </p:sp>
      <p:sp>
        <p:nvSpPr>
          <p:cNvPr id="3" name="Content Placeholder 2"/>
          <p:cNvSpPr>
            <a:spLocks noGrp="1"/>
          </p:cNvSpPr>
          <p:nvPr>
            <p:ph idx="1"/>
          </p:nvPr>
        </p:nvSpPr>
        <p:spPr/>
        <p:txBody>
          <a:bodyPr/>
          <a:lstStyle/>
          <a:p>
            <a:r>
              <a:rPr lang="en-US" dirty="0" smtClean="0"/>
              <a:t>Both performance plans and annual appraisals need to be completed in the months of April and May</a:t>
            </a:r>
          </a:p>
          <a:p>
            <a:endParaRPr lang="en-US" dirty="0" smtClean="0"/>
          </a:p>
          <a:p>
            <a:pPr lvl="1"/>
            <a:r>
              <a:rPr lang="en-US" dirty="0" smtClean="0"/>
              <a:t>Typically supervisory teams should be meeting in mid-to-late April to hold calibration discussions for both the Annual Appraisal and the upcoming year’s Performance Plan.</a:t>
            </a:r>
          </a:p>
          <a:p>
            <a:pPr lvl="1"/>
            <a:endParaRPr lang="en-US" dirty="0" smtClean="0"/>
          </a:p>
          <a:p>
            <a:pPr lvl="1"/>
            <a:r>
              <a:rPr lang="en-US" dirty="0" smtClean="0"/>
              <a:t>These meetings are held before the supervisor can review the Annual Appraisal or the Performance Plan with the evaluated employee.</a:t>
            </a:r>
            <a:endParaRPr lang="en-US" dirty="0"/>
          </a:p>
          <a:p>
            <a:pPr lvl="1"/>
            <a:endParaRPr lang="en-US" dirty="0" smtClean="0"/>
          </a:p>
          <a:p>
            <a:endParaRPr lang="en-US" dirty="0" smtClean="0"/>
          </a:p>
        </p:txBody>
      </p:sp>
    </p:spTree>
    <p:extLst>
      <p:ext uri="{BB962C8B-B14F-4D97-AF65-F5344CB8AC3E}">
        <p14:creationId xmlns:p14="http://schemas.microsoft.com/office/powerpoint/2010/main" val="751667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10972800" cy="1066800"/>
          </a:xfrm>
        </p:spPr>
        <p:txBody>
          <a:bodyPr/>
          <a:lstStyle/>
          <a:p>
            <a:r>
              <a:rPr lang="en-US" dirty="0" smtClean="0"/>
              <a:t>Goal Setting Calibration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9733854"/>
              </p:ext>
            </p:extLst>
          </p:nvPr>
        </p:nvGraphicFramePr>
        <p:xfrm>
          <a:off x="304800" y="762000"/>
          <a:ext cx="10972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019143675"/>
              </p:ext>
            </p:extLst>
          </p:nvPr>
        </p:nvGraphicFramePr>
        <p:xfrm>
          <a:off x="304800" y="3276600"/>
          <a:ext cx="109728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95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10972800" cy="1066800"/>
          </a:xfrm>
        </p:spPr>
        <p:txBody>
          <a:bodyPr/>
          <a:lstStyle/>
          <a:p>
            <a:r>
              <a:rPr lang="en-US" dirty="0" smtClean="0"/>
              <a:t>Rating Calibration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997360"/>
              </p:ext>
            </p:extLst>
          </p:nvPr>
        </p:nvGraphicFramePr>
        <p:xfrm>
          <a:off x="320040" y="838200"/>
          <a:ext cx="109728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3124200" y="4343400"/>
            <a:ext cx="5410200" cy="1264979"/>
            <a:chOff x="4822" y="1006860"/>
            <a:chExt cx="2108299" cy="1264979"/>
          </a:xfrm>
        </p:grpSpPr>
        <p:sp>
          <p:nvSpPr>
            <p:cNvPr id="7" name="Rounded Rectangle 6"/>
            <p:cNvSpPr/>
            <p:nvPr/>
          </p:nvSpPr>
          <p:spPr>
            <a:xfrm>
              <a:off x="4822" y="1006860"/>
              <a:ext cx="2108299" cy="12649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41872" y="1080960"/>
              <a:ext cx="2034199" cy="1190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dirty="0" smtClean="0"/>
                <a:t>Review Final Overall Ratings</a:t>
              </a:r>
              <a:endParaRPr lang="en-US" sz="2500" kern="1200" dirty="0"/>
            </a:p>
          </p:txBody>
        </p:sp>
      </p:grpSp>
      <p:grpSp>
        <p:nvGrpSpPr>
          <p:cNvPr id="9" name="Group 8"/>
          <p:cNvGrpSpPr/>
          <p:nvPr/>
        </p:nvGrpSpPr>
        <p:grpSpPr>
          <a:xfrm rot="8141351">
            <a:off x="8336438" y="3856983"/>
            <a:ext cx="2250651" cy="522858"/>
            <a:chOff x="8242406" y="1426322"/>
            <a:chExt cx="436214" cy="522858"/>
          </a:xfrm>
        </p:grpSpPr>
        <p:sp>
          <p:nvSpPr>
            <p:cNvPr id="10" name="Right Arrow 9"/>
            <p:cNvSpPr/>
            <p:nvPr/>
          </p:nvSpPr>
          <p:spPr>
            <a:xfrm rot="21573149">
              <a:off x="8242406" y="1426322"/>
              <a:ext cx="436214" cy="52285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p:cNvSpPr/>
            <p:nvPr/>
          </p:nvSpPr>
          <p:spPr>
            <a:xfrm rot="21573149">
              <a:off x="8242408" y="1531405"/>
              <a:ext cx="305350" cy="313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p:txBody>
        </p:sp>
      </p:grpSp>
    </p:spTree>
    <p:extLst>
      <p:ext uri="{BB962C8B-B14F-4D97-AF65-F5344CB8AC3E}">
        <p14:creationId xmlns:p14="http://schemas.microsoft.com/office/powerpoint/2010/main" val="38071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33800" y="524691"/>
            <a:ext cx="4327472"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2"/>
          <p:cNvSpPr txBox="1">
            <a:spLocks/>
          </p:cNvSpPr>
          <p:nvPr/>
        </p:nvSpPr>
        <p:spPr>
          <a:xfrm>
            <a:off x="228600" y="4849041"/>
            <a:ext cx="5105400" cy="1752600"/>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solidFill>
                  <a:srgbClr val="000000"/>
                </a:solidFill>
              </a:rPr>
              <a:t>Justin Yeaman</a:t>
            </a:r>
            <a:endParaRPr lang="en-US" dirty="0">
              <a:solidFill>
                <a:srgbClr val="000000"/>
              </a:solidFill>
            </a:endParaRPr>
          </a:p>
          <a:p>
            <a:pPr marL="109728" indent="0">
              <a:buNone/>
            </a:pPr>
            <a:r>
              <a:rPr lang="en-US" dirty="0">
                <a:solidFill>
                  <a:srgbClr val="000000"/>
                </a:solidFill>
              </a:rPr>
              <a:t>Christy Carraway</a:t>
            </a:r>
          </a:p>
          <a:p>
            <a:pPr marL="109728" indent="0">
              <a:buNone/>
            </a:pPr>
            <a:endParaRPr lang="en-US" dirty="0">
              <a:solidFill>
                <a:srgbClr val="000000"/>
              </a:solidFill>
            </a:endParaRPr>
          </a:p>
          <a:p>
            <a:pPr marL="109728" indent="0">
              <a:buNone/>
            </a:pPr>
            <a:r>
              <a:rPr lang="en-US" dirty="0">
                <a:solidFill>
                  <a:srgbClr val="000000"/>
                </a:solidFill>
              </a:rPr>
              <a:t>Learning and Organizational Development</a:t>
            </a:r>
          </a:p>
          <a:p>
            <a:pPr marL="109728" indent="0">
              <a:buNone/>
            </a:pPr>
            <a:r>
              <a:rPr lang="en-US" dirty="0" smtClean="0">
                <a:solidFill>
                  <a:srgbClr val="000000"/>
                </a:solidFill>
              </a:rPr>
              <a:t>252-328-9848</a:t>
            </a:r>
            <a:endParaRPr lang="en-US" dirty="0">
              <a:solidFill>
                <a:srgbClr val="000000"/>
              </a:solidFill>
            </a:endParaRPr>
          </a:p>
          <a:p>
            <a:pPr marL="109728" indent="0">
              <a:buNone/>
            </a:pPr>
            <a:r>
              <a:rPr lang="en-US" dirty="0" smtClean="0"/>
              <a:t>HRDevelopment@ecu.edu </a:t>
            </a:r>
            <a:endParaRPr lang="en-US" dirty="0"/>
          </a:p>
          <a:p>
            <a:endParaRPr lang="en-US" dirty="0">
              <a:solidFill>
                <a:srgbClr val="000000"/>
              </a:solidFill>
            </a:endParaRPr>
          </a:p>
        </p:txBody>
      </p:sp>
      <p:sp>
        <p:nvSpPr>
          <p:cNvPr id="7" name="Subtitle 2"/>
          <p:cNvSpPr txBox="1">
            <a:spLocks/>
          </p:cNvSpPr>
          <p:nvPr/>
        </p:nvSpPr>
        <p:spPr>
          <a:xfrm>
            <a:off x="8366072" y="4849041"/>
            <a:ext cx="3673528" cy="1752600"/>
          </a:xfrm>
          <a:prstGeom prst="rect">
            <a:avLst/>
          </a:prstGeom>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en-US" dirty="0" smtClean="0">
                <a:solidFill>
                  <a:srgbClr val="000000"/>
                </a:solidFill>
              </a:rPr>
              <a:t>Sara Lilley</a:t>
            </a:r>
            <a:endParaRPr lang="en-US" dirty="0">
              <a:solidFill>
                <a:srgbClr val="000000"/>
              </a:solidFill>
            </a:endParaRPr>
          </a:p>
          <a:p>
            <a:pPr marL="109728" indent="0">
              <a:buNone/>
            </a:pPr>
            <a:r>
              <a:rPr lang="en-US" dirty="0" smtClean="0">
                <a:solidFill>
                  <a:srgbClr val="000000"/>
                </a:solidFill>
              </a:rPr>
              <a:t>Jeff Buck</a:t>
            </a:r>
            <a:endParaRPr lang="en-US" dirty="0">
              <a:solidFill>
                <a:srgbClr val="000000"/>
              </a:solidFill>
            </a:endParaRPr>
          </a:p>
          <a:p>
            <a:pPr marL="109728" indent="0">
              <a:buNone/>
            </a:pPr>
            <a:endParaRPr lang="en-US" dirty="0">
              <a:solidFill>
                <a:srgbClr val="000000"/>
              </a:solidFill>
            </a:endParaRPr>
          </a:p>
          <a:p>
            <a:pPr marL="109728" indent="0">
              <a:buNone/>
            </a:pPr>
            <a:r>
              <a:rPr lang="en-US" dirty="0" smtClean="0">
                <a:solidFill>
                  <a:srgbClr val="000000"/>
                </a:solidFill>
              </a:rPr>
              <a:t>Employee Relations</a:t>
            </a:r>
            <a:endParaRPr lang="en-US" dirty="0">
              <a:solidFill>
                <a:srgbClr val="000000"/>
              </a:solidFill>
            </a:endParaRPr>
          </a:p>
          <a:p>
            <a:pPr marL="109728" indent="0">
              <a:buNone/>
            </a:pPr>
            <a:r>
              <a:rPr lang="en-US" dirty="0" smtClean="0">
                <a:solidFill>
                  <a:srgbClr val="000000"/>
                </a:solidFill>
              </a:rPr>
              <a:t>252-328-9848</a:t>
            </a:r>
            <a:endParaRPr lang="en-US" dirty="0">
              <a:solidFill>
                <a:srgbClr val="000000"/>
              </a:solidFill>
            </a:endParaRPr>
          </a:p>
          <a:p>
            <a:pPr marL="109728" indent="0">
              <a:buNone/>
            </a:pPr>
            <a:r>
              <a:rPr lang="en-US" dirty="0" smtClean="0"/>
              <a:t>Employeerelations@ecu.edu </a:t>
            </a:r>
            <a:endParaRPr lang="en-US" dirty="0"/>
          </a:p>
          <a:p>
            <a:endParaRPr lang="en-US" dirty="0">
              <a:solidFill>
                <a:srgbClr val="000000"/>
              </a:solidFill>
            </a:endParaRPr>
          </a:p>
        </p:txBody>
      </p:sp>
    </p:spTree>
    <p:extLst>
      <p:ext uri="{BB962C8B-B14F-4D97-AF65-F5344CB8AC3E}">
        <p14:creationId xmlns:p14="http://schemas.microsoft.com/office/powerpoint/2010/main" val="2770324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Goals</a:t>
            </a:r>
            <a:endParaRPr lang="en-US" dirty="0"/>
          </a:p>
        </p:txBody>
      </p:sp>
      <p:sp>
        <p:nvSpPr>
          <p:cNvPr id="3" name="Content Placeholder 2"/>
          <p:cNvSpPr>
            <a:spLocks noGrp="1"/>
          </p:cNvSpPr>
          <p:nvPr>
            <p:ph idx="1"/>
          </p:nvPr>
        </p:nvSpPr>
        <p:spPr/>
        <p:txBody>
          <a:bodyPr/>
          <a:lstStyle/>
          <a:p>
            <a:r>
              <a:rPr lang="en-US" dirty="0"/>
              <a:t>Increase accuracy and defensibility of ratings</a:t>
            </a:r>
          </a:p>
          <a:p>
            <a:pPr lvl="1"/>
            <a:r>
              <a:rPr lang="en-US" dirty="0" smtClean="0"/>
              <a:t>Address both behavior and conduct</a:t>
            </a:r>
          </a:p>
          <a:p>
            <a:pPr lvl="1"/>
            <a:r>
              <a:rPr lang="en-US" dirty="0" smtClean="0"/>
              <a:t>Ensure position/performance management consistency</a:t>
            </a:r>
          </a:p>
          <a:p>
            <a:pPr lvl="1"/>
            <a:r>
              <a:rPr lang="en-US" dirty="0"/>
              <a:t>E</a:t>
            </a:r>
            <a:r>
              <a:rPr lang="en-US" dirty="0" smtClean="0"/>
              <a:t>nsure ease of quality control and data analysis</a:t>
            </a:r>
          </a:p>
          <a:p>
            <a:pPr lvl="1"/>
            <a:endParaRPr lang="en-US" dirty="0"/>
          </a:p>
          <a:p>
            <a:r>
              <a:rPr lang="en-US" dirty="0" smtClean="0"/>
              <a:t>Promote open and clear communication</a:t>
            </a:r>
            <a:endParaRPr lang="en-US" dirty="0"/>
          </a:p>
        </p:txBody>
      </p:sp>
    </p:spTree>
    <p:extLst>
      <p:ext uri="{BB962C8B-B14F-4D97-AF65-F5344CB8AC3E}">
        <p14:creationId xmlns:p14="http://schemas.microsoft.com/office/powerpoint/2010/main" val="2114148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10972800" cy="1066800"/>
          </a:xfrm>
        </p:spPr>
        <p:txBody>
          <a:bodyPr/>
          <a:lstStyle/>
          <a:p>
            <a:r>
              <a:rPr lang="en-US" dirty="0" smtClean="0"/>
              <a:t>Evaluation Program – Current &amp; Future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5129157"/>
              </p:ext>
            </p:extLst>
          </p:nvPr>
        </p:nvGraphicFramePr>
        <p:xfrm>
          <a:off x="457200" y="1219200"/>
          <a:ext cx="11353800" cy="5105400"/>
        </p:xfrm>
        <a:graphic>
          <a:graphicData uri="http://schemas.openxmlformats.org/drawingml/2006/table">
            <a:tbl>
              <a:tblPr firstRow="1" bandRow="1">
                <a:tableStyleId>{5C22544A-7EE6-4342-B048-85BDC9FD1C3A}</a:tableStyleId>
              </a:tblPr>
              <a:tblGrid>
                <a:gridCol w="3276600"/>
                <a:gridCol w="3243102"/>
                <a:gridCol w="4834098"/>
              </a:tblGrid>
              <a:tr h="834407">
                <a:tc>
                  <a:txBody>
                    <a:bodyPr/>
                    <a:lstStyle/>
                    <a:p>
                      <a:pPr algn="ctr"/>
                      <a:endParaRPr lang="en-US" dirty="0" smtClean="0"/>
                    </a:p>
                    <a:p>
                      <a:pPr algn="ctr"/>
                      <a:r>
                        <a:rPr lang="en-US" dirty="0" smtClean="0"/>
                        <a:t>Timelines</a:t>
                      </a:r>
                      <a:endParaRPr lang="en-US" dirty="0"/>
                    </a:p>
                  </a:txBody>
                  <a:tcPr/>
                </a:tc>
                <a:tc>
                  <a:txBody>
                    <a:bodyPr/>
                    <a:lstStyle/>
                    <a:p>
                      <a:pPr algn="ctr"/>
                      <a:r>
                        <a:rPr lang="en-US" dirty="0" smtClean="0"/>
                        <a:t>Current</a:t>
                      </a:r>
                    </a:p>
                    <a:p>
                      <a:pPr algn="ctr"/>
                      <a:r>
                        <a:rPr lang="en-US" dirty="0" smtClean="0"/>
                        <a:t> (through</a:t>
                      </a:r>
                      <a:r>
                        <a:rPr lang="en-US" baseline="0" dirty="0" smtClean="0"/>
                        <a:t> March 31, 2017)</a:t>
                      </a:r>
                      <a:endParaRPr lang="en-US" dirty="0"/>
                    </a:p>
                  </a:txBody>
                  <a:tcPr/>
                </a:tc>
                <a:tc>
                  <a:txBody>
                    <a:bodyPr/>
                    <a:lstStyle/>
                    <a:p>
                      <a:pPr algn="ctr"/>
                      <a:r>
                        <a:rPr lang="en-US" dirty="0" smtClean="0"/>
                        <a:t>Future</a:t>
                      </a:r>
                    </a:p>
                    <a:p>
                      <a:pPr algn="ctr"/>
                      <a:r>
                        <a:rPr lang="en-US" dirty="0" smtClean="0"/>
                        <a:t>(Beginning April 1, 2017)</a:t>
                      </a:r>
                      <a:endParaRPr lang="en-US" dirty="0"/>
                    </a:p>
                  </a:txBody>
                  <a:tcPr/>
                </a:tc>
              </a:tr>
              <a:tr h="856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smtClean="0"/>
                        <a:t>Performance Cycle</a:t>
                      </a:r>
                    </a:p>
                  </a:txBody>
                  <a:tcPr/>
                </a:tc>
                <a:tc>
                  <a:txBody>
                    <a:bodyPr/>
                    <a:lstStyle/>
                    <a:p>
                      <a:pPr algn="ctr"/>
                      <a:r>
                        <a:rPr lang="en-US" sz="2300" dirty="0" smtClean="0"/>
                        <a:t>April</a:t>
                      </a:r>
                      <a:r>
                        <a:rPr lang="en-US" sz="2300" baseline="0" dirty="0" smtClean="0"/>
                        <a:t> 1 – March 31</a:t>
                      </a:r>
                      <a:endParaRPr lang="en-US" sz="2300" dirty="0"/>
                    </a:p>
                  </a:txBody>
                  <a:tcPr/>
                </a:tc>
                <a:tc>
                  <a:txBody>
                    <a:bodyPr/>
                    <a:lstStyle/>
                    <a:p>
                      <a:pPr algn="ctr"/>
                      <a:r>
                        <a:rPr lang="en-US" sz="2300" dirty="0" smtClean="0"/>
                        <a:t>No change</a:t>
                      </a:r>
                      <a:endParaRPr lang="en-US" sz="2300" dirty="0"/>
                    </a:p>
                  </a:txBody>
                  <a:tcPr/>
                </a:tc>
              </a:tr>
              <a:tr h="1205073">
                <a:tc>
                  <a:txBody>
                    <a:bodyPr/>
                    <a:lstStyle/>
                    <a:p>
                      <a:pPr algn="ctr"/>
                      <a:r>
                        <a:rPr lang="en-US" sz="2300" dirty="0" smtClean="0"/>
                        <a:t>Performance Planning (Goal Setting &amp; Calibration)</a:t>
                      </a:r>
                      <a:endParaRPr lang="en-US" sz="2300" dirty="0"/>
                    </a:p>
                  </a:txBody>
                  <a:tcPr/>
                </a:tc>
                <a:tc>
                  <a:txBody>
                    <a:bodyPr/>
                    <a:lstStyle/>
                    <a:p>
                      <a:pPr algn="ctr"/>
                      <a:r>
                        <a:rPr lang="en-US" sz="2300" dirty="0" smtClean="0"/>
                        <a:t>March - April</a:t>
                      </a:r>
                      <a:endParaRPr lang="en-US" sz="2300" dirty="0"/>
                    </a:p>
                  </a:txBody>
                  <a:tcPr/>
                </a:tc>
                <a:tc>
                  <a:txBody>
                    <a:bodyPr/>
                    <a:lstStyle/>
                    <a:p>
                      <a:pPr algn="ctr"/>
                      <a:r>
                        <a:rPr lang="en-US" sz="2300" dirty="0" smtClean="0"/>
                        <a:t>March – April (with Calibration)</a:t>
                      </a:r>
                      <a:endParaRPr lang="en-US" sz="2300" dirty="0"/>
                    </a:p>
                  </a:txBody>
                  <a:tcPr/>
                </a:tc>
              </a:tr>
              <a:tr h="121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aseline="0" dirty="0" smtClean="0"/>
                        <a:t>Post-Evaluation Rating Calibration</a:t>
                      </a:r>
                    </a:p>
                  </a:txBody>
                  <a:tcPr/>
                </a:tc>
                <a:tc>
                  <a:txBody>
                    <a:bodyPr/>
                    <a:lstStyle/>
                    <a:p>
                      <a:pPr algn="ctr"/>
                      <a:r>
                        <a:rPr lang="en-US" sz="2300" dirty="0" smtClean="0"/>
                        <a:t>N/A</a:t>
                      </a:r>
                      <a:endParaRPr lang="en-US" sz="2300" dirty="0"/>
                    </a:p>
                  </a:txBody>
                  <a:tcPr/>
                </a:tc>
                <a:tc>
                  <a:txBody>
                    <a:bodyPr/>
                    <a:lstStyle/>
                    <a:p>
                      <a:pPr algn="ctr"/>
                      <a:r>
                        <a:rPr lang="en-US" sz="2300" dirty="0" smtClean="0"/>
                        <a:t>March</a:t>
                      </a:r>
                      <a:r>
                        <a:rPr lang="en-US" sz="2300" baseline="0" dirty="0" smtClean="0"/>
                        <a:t> – April</a:t>
                      </a:r>
                      <a:endParaRPr lang="en-US" sz="2300" dirty="0"/>
                    </a:p>
                  </a:txBody>
                  <a:tcPr/>
                </a:tc>
              </a:tr>
              <a:tr h="990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baseline="0" dirty="0" smtClean="0"/>
                        <a:t>Evaluations Completed</a:t>
                      </a:r>
                      <a:endParaRPr lang="en-US" sz="2300" dirty="0" smtClean="0"/>
                    </a:p>
                  </a:txBody>
                  <a:tcPr/>
                </a:tc>
                <a:tc>
                  <a:txBody>
                    <a:bodyPr/>
                    <a:lstStyle/>
                    <a:p>
                      <a:pPr algn="ctr"/>
                      <a:r>
                        <a:rPr lang="en-US" sz="2300" dirty="0" smtClean="0"/>
                        <a:t>April - May</a:t>
                      </a:r>
                      <a:endParaRPr lang="en-US" sz="2300" dirty="0"/>
                    </a:p>
                  </a:txBody>
                  <a:tcPr/>
                </a:tc>
                <a:tc>
                  <a:txBody>
                    <a:bodyPr/>
                    <a:lstStyle/>
                    <a:p>
                      <a:pPr algn="ctr"/>
                      <a:r>
                        <a:rPr lang="en-US" sz="2300" dirty="0" smtClean="0"/>
                        <a:t>No Change</a:t>
                      </a:r>
                      <a:endParaRPr lang="en-US" sz="2300" dirty="0"/>
                    </a:p>
                  </a:txBody>
                  <a:tcPr/>
                </a:tc>
              </a:tr>
            </a:tbl>
          </a:graphicData>
        </a:graphic>
      </p:graphicFrame>
    </p:spTree>
    <p:extLst>
      <p:ext uri="{BB962C8B-B14F-4D97-AF65-F5344CB8AC3E}">
        <p14:creationId xmlns:p14="http://schemas.microsoft.com/office/powerpoint/2010/main" val="97691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10972800" cy="1066800"/>
          </a:xfrm>
        </p:spPr>
        <p:txBody>
          <a:bodyPr/>
          <a:lstStyle/>
          <a:p>
            <a:r>
              <a:rPr lang="en-US" dirty="0" smtClean="0"/>
              <a:t>Evaluation Program – Current &amp; Future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622938"/>
              </p:ext>
            </p:extLst>
          </p:nvPr>
        </p:nvGraphicFramePr>
        <p:xfrm>
          <a:off x="495300" y="1219199"/>
          <a:ext cx="11239500" cy="4407036"/>
        </p:xfrm>
        <a:graphic>
          <a:graphicData uri="http://schemas.openxmlformats.org/drawingml/2006/table">
            <a:tbl>
              <a:tblPr firstRow="1" bandRow="1">
                <a:tableStyleId>{5C22544A-7EE6-4342-B048-85BDC9FD1C3A}</a:tableStyleId>
              </a:tblPr>
              <a:tblGrid>
                <a:gridCol w="1563108"/>
                <a:gridCol w="3656592"/>
                <a:gridCol w="6019800"/>
              </a:tblGrid>
              <a:tr h="8921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Evaluation Structure</a:t>
                      </a:r>
                    </a:p>
                    <a:p>
                      <a:endParaRPr lang="en-US" dirty="0"/>
                    </a:p>
                  </a:txBody>
                  <a:tcPr/>
                </a:tc>
                <a:tc>
                  <a:txBody>
                    <a:bodyPr/>
                    <a:lstStyle/>
                    <a:p>
                      <a:pPr algn="ctr"/>
                      <a:r>
                        <a:rPr lang="en-US" dirty="0" smtClean="0"/>
                        <a:t>Current</a:t>
                      </a:r>
                    </a:p>
                    <a:p>
                      <a:pPr algn="ctr"/>
                      <a:r>
                        <a:rPr lang="en-US" dirty="0" smtClean="0"/>
                        <a:t> (through</a:t>
                      </a:r>
                      <a:r>
                        <a:rPr lang="en-US" baseline="0" dirty="0" smtClean="0"/>
                        <a:t> March 31, 2017)</a:t>
                      </a:r>
                      <a:endParaRPr lang="en-US" dirty="0"/>
                    </a:p>
                  </a:txBody>
                  <a:tcPr/>
                </a:tc>
                <a:tc>
                  <a:txBody>
                    <a:bodyPr/>
                    <a:lstStyle/>
                    <a:p>
                      <a:pPr algn="ctr"/>
                      <a:r>
                        <a:rPr lang="en-US" dirty="0" smtClean="0"/>
                        <a:t>Future</a:t>
                      </a:r>
                    </a:p>
                    <a:p>
                      <a:pPr algn="ctr"/>
                      <a:r>
                        <a:rPr lang="en-US" dirty="0" smtClean="0"/>
                        <a:t>(Beginning April 1, 2017)</a:t>
                      </a:r>
                      <a:endParaRPr lang="en-US" dirty="0"/>
                    </a:p>
                  </a:txBody>
                  <a:tcPr/>
                </a:tc>
              </a:tr>
              <a:tr h="1219216">
                <a:tc rowSpan="3">
                  <a:txBody>
                    <a:bodyPr/>
                    <a:lstStyle/>
                    <a:p>
                      <a:pPr algn="ctr"/>
                      <a:endParaRPr lang="en-US" sz="2000" b="1" dirty="0"/>
                    </a:p>
                  </a:txBody>
                  <a:tcPr/>
                </a:tc>
                <a:tc>
                  <a:txBody>
                    <a:bodyPr/>
                    <a:lstStyle/>
                    <a:p>
                      <a:pPr algn="ctr"/>
                      <a:r>
                        <a:rPr lang="en-US" sz="2800" dirty="0" smtClean="0"/>
                        <a:t>Core Work Values</a:t>
                      </a:r>
                      <a:endParaRPr lang="en-US" sz="2800" dirty="0"/>
                    </a:p>
                  </a:txBody>
                  <a:tcPr/>
                </a:tc>
                <a:tc>
                  <a:txBody>
                    <a:bodyPr/>
                    <a:lstStyle/>
                    <a:p>
                      <a:pPr algn="ctr"/>
                      <a:r>
                        <a:rPr lang="en-US" sz="2800" dirty="0" smtClean="0"/>
                        <a:t>5 Institutional Goals</a:t>
                      </a:r>
                    </a:p>
                    <a:p>
                      <a:pPr marL="457200" indent="-457200" algn="l">
                        <a:buFont typeface="Arial" panose="020B0604020202020204" pitchFamily="34" charset="0"/>
                        <a:buChar char="•"/>
                      </a:pPr>
                      <a:r>
                        <a:rPr lang="en-US" sz="2400" dirty="0" smtClean="0"/>
                        <a:t>One</a:t>
                      </a:r>
                      <a:r>
                        <a:rPr lang="en-US" sz="2400" baseline="0" dirty="0" smtClean="0"/>
                        <a:t> additional for supervisors</a:t>
                      </a:r>
                    </a:p>
                    <a:p>
                      <a:pPr marL="457200" indent="-457200" algn="l">
                        <a:buFont typeface="Arial" panose="020B0604020202020204" pitchFamily="34" charset="0"/>
                        <a:buChar char="•"/>
                      </a:pPr>
                      <a:r>
                        <a:rPr lang="en-US" sz="2400" baseline="0" dirty="0" smtClean="0"/>
                        <a:t>Weighted 50%</a:t>
                      </a:r>
                    </a:p>
                  </a:txBody>
                  <a:tcPr/>
                </a:tc>
              </a:tr>
              <a:tr h="1298076">
                <a:tc vMerge="1">
                  <a:txBody>
                    <a:bodyPr/>
                    <a:lstStyle/>
                    <a:p>
                      <a:endParaRPr lang="en-US" dirty="0"/>
                    </a:p>
                  </a:txBody>
                  <a:tcPr/>
                </a:tc>
                <a:tc>
                  <a:txBody>
                    <a:bodyPr/>
                    <a:lstStyle/>
                    <a:p>
                      <a:pPr algn="ctr"/>
                      <a:r>
                        <a:rPr lang="en-US" sz="2800" dirty="0" smtClean="0"/>
                        <a:t>Job Duties</a:t>
                      </a: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t>3-5 Individual Goals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Set by supervisors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Weighted</a:t>
                      </a:r>
                      <a:r>
                        <a:rPr lang="en-US" sz="2400" baseline="0" dirty="0" smtClean="0"/>
                        <a:t> 50%</a:t>
                      </a:r>
                      <a:endParaRPr lang="en-US" sz="2400" dirty="0" smtClean="0"/>
                    </a:p>
                  </a:txBody>
                  <a:tcPr/>
                </a:tc>
              </a:tr>
              <a:tr h="921846">
                <a:tc vMerge="1">
                  <a:txBody>
                    <a:bodyPr/>
                    <a:lstStyle/>
                    <a:p>
                      <a:endParaRPr lang="en-US" dirty="0"/>
                    </a:p>
                  </a:txBody>
                  <a:tcPr/>
                </a:tc>
                <a:tc>
                  <a:txBody>
                    <a:bodyPr/>
                    <a:lstStyle/>
                    <a:p>
                      <a:pPr algn="ctr"/>
                      <a:r>
                        <a:rPr lang="en-US" sz="2800" dirty="0" smtClean="0"/>
                        <a:t>Professional Development</a:t>
                      </a:r>
                      <a:endParaRPr lang="en-US" sz="2800" dirty="0"/>
                    </a:p>
                  </a:txBody>
                  <a:tcPr/>
                </a:tc>
                <a:tc>
                  <a:txBody>
                    <a:bodyPr/>
                    <a:lstStyle/>
                    <a:p>
                      <a:pPr algn="ctr"/>
                      <a:r>
                        <a:rPr lang="en-US" sz="2800" dirty="0" smtClean="0"/>
                        <a:t>Talent Development</a:t>
                      </a:r>
                      <a:r>
                        <a:rPr lang="en-US" sz="2800" baseline="0" dirty="0" smtClean="0"/>
                        <a:t> Goal</a:t>
                      </a:r>
                      <a:endParaRPr lang="en-US" sz="2800" dirty="0"/>
                    </a:p>
                  </a:txBody>
                  <a:tcPr/>
                </a:tc>
              </a:tr>
            </a:tbl>
          </a:graphicData>
        </a:graphic>
      </p:graphicFrame>
    </p:spTree>
    <p:extLst>
      <p:ext uri="{BB962C8B-B14F-4D97-AF65-F5344CB8AC3E}">
        <p14:creationId xmlns:p14="http://schemas.microsoft.com/office/powerpoint/2010/main" val="427182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10972800" cy="1066800"/>
          </a:xfrm>
        </p:spPr>
        <p:txBody>
          <a:bodyPr/>
          <a:lstStyle/>
          <a:p>
            <a:r>
              <a:rPr lang="en-US" dirty="0" smtClean="0"/>
              <a:t>Evaluation Program – Current and Future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765948"/>
              </p:ext>
            </p:extLst>
          </p:nvPr>
        </p:nvGraphicFramePr>
        <p:xfrm>
          <a:off x="457201" y="1231863"/>
          <a:ext cx="11277599" cy="5434299"/>
        </p:xfrm>
        <a:graphic>
          <a:graphicData uri="http://schemas.openxmlformats.org/drawingml/2006/table">
            <a:tbl>
              <a:tblPr firstRow="1" bandRow="1">
                <a:tableStyleId>{5C22544A-7EE6-4342-B048-85BDC9FD1C3A}</a:tableStyleId>
              </a:tblPr>
              <a:tblGrid>
                <a:gridCol w="1984022"/>
                <a:gridCol w="3465556"/>
                <a:gridCol w="5828021"/>
              </a:tblGrid>
              <a:tr h="884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Types of Evaluations</a:t>
                      </a:r>
                    </a:p>
                    <a:p>
                      <a:endParaRPr lang="en-US" dirty="0"/>
                    </a:p>
                  </a:txBody>
                  <a:tcPr/>
                </a:tc>
                <a:tc>
                  <a:txBody>
                    <a:bodyPr/>
                    <a:lstStyle/>
                    <a:p>
                      <a:pPr algn="ctr"/>
                      <a:r>
                        <a:rPr lang="en-US" sz="1800" dirty="0" smtClean="0"/>
                        <a:t>Current</a:t>
                      </a:r>
                    </a:p>
                    <a:p>
                      <a:pPr algn="ctr"/>
                      <a:r>
                        <a:rPr lang="en-US" sz="1800" b="0" dirty="0" smtClean="0"/>
                        <a:t>(through</a:t>
                      </a:r>
                      <a:r>
                        <a:rPr lang="en-US" sz="1800" b="0" baseline="0" dirty="0" smtClean="0"/>
                        <a:t> March 31, 2017)</a:t>
                      </a:r>
                      <a:endParaRPr lang="en-US" sz="1800" b="0" dirty="0"/>
                    </a:p>
                  </a:txBody>
                  <a:tcPr/>
                </a:tc>
                <a:tc>
                  <a:txBody>
                    <a:bodyPr/>
                    <a:lstStyle/>
                    <a:p>
                      <a:pPr algn="ctr"/>
                      <a:r>
                        <a:rPr lang="en-US" dirty="0" smtClean="0"/>
                        <a:t>Future</a:t>
                      </a:r>
                    </a:p>
                    <a:p>
                      <a:pPr algn="ctr"/>
                      <a:r>
                        <a:rPr lang="en-US" b="0" dirty="0" smtClean="0"/>
                        <a:t>(beginning</a:t>
                      </a:r>
                      <a:r>
                        <a:rPr lang="en-US" b="0" baseline="0" dirty="0" smtClean="0"/>
                        <a:t> April 1, 2017)</a:t>
                      </a:r>
                      <a:endParaRPr lang="en-US" b="0" dirty="0"/>
                    </a:p>
                  </a:txBody>
                  <a:tcPr/>
                </a:tc>
              </a:tr>
              <a:tr h="707421">
                <a:tc>
                  <a:txBody>
                    <a:bodyPr/>
                    <a:lstStyle/>
                    <a:p>
                      <a:pPr algn="ctr"/>
                      <a:r>
                        <a:rPr lang="en-US" sz="2100" b="0" dirty="0" smtClean="0"/>
                        <a:t>Probationary</a:t>
                      </a:r>
                      <a:endParaRPr lang="en-US" sz="21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smtClean="0"/>
                        <a:t>Due at 3 months</a:t>
                      </a:r>
                      <a:endParaRPr lang="en-US" sz="2100" dirty="0" smtClean="0"/>
                    </a:p>
                  </a:txBody>
                  <a:tcPr/>
                </a:tc>
                <a:tc>
                  <a:txBody>
                    <a:bodyPr/>
                    <a:lstStyle/>
                    <a:p>
                      <a:pPr algn="ctr"/>
                      <a:r>
                        <a:rPr lang="en-US" sz="2100" dirty="0" smtClean="0"/>
                        <a:t>Due</a:t>
                      </a:r>
                      <a:r>
                        <a:rPr lang="en-US" sz="2100" baseline="0" dirty="0" smtClean="0"/>
                        <a:t> Quarterly </a:t>
                      </a:r>
                    </a:p>
                    <a:p>
                      <a:pPr algn="ctr"/>
                      <a:r>
                        <a:rPr lang="en-US" sz="2100" baseline="0" dirty="0" smtClean="0"/>
                        <a:t>(January, April, July, October)</a:t>
                      </a:r>
                      <a:endParaRPr lang="en-US" sz="2100" dirty="0"/>
                    </a:p>
                  </a:txBody>
                  <a:tcPr/>
                </a:tc>
              </a:tr>
              <a:tr h="1326415">
                <a:tc>
                  <a:txBody>
                    <a:bodyPr/>
                    <a:lstStyle/>
                    <a:p>
                      <a:pPr algn="ctr"/>
                      <a:r>
                        <a:rPr lang="en-US" sz="2100" dirty="0" smtClean="0"/>
                        <a:t>Interim</a:t>
                      </a:r>
                      <a:endParaRPr lang="en-US" sz="2100" dirty="0"/>
                    </a:p>
                  </a:txBody>
                  <a:tcPr/>
                </a:tc>
                <a:tc>
                  <a:txBody>
                    <a:bodyPr/>
                    <a:lstStyle/>
                    <a:p>
                      <a:pPr algn="ctr"/>
                      <a:r>
                        <a:rPr lang="en-US" sz="2100" dirty="0" smtClean="0"/>
                        <a:t>Due October</a:t>
                      </a:r>
                      <a:r>
                        <a:rPr lang="en-US" sz="2100" baseline="0" dirty="0" smtClean="0"/>
                        <a:t> - November</a:t>
                      </a:r>
                      <a:endParaRPr lang="en-US" sz="2100" dirty="0"/>
                    </a:p>
                  </a:txBody>
                  <a:tcPr/>
                </a:tc>
                <a:tc>
                  <a:txBody>
                    <a:bodyPr/>
                    <a:lstStyle/>
                    <a:p>
                      <a:pPr algn="ctr"/>
                      <a:r>
                        <a:rPr lang="en-US" sz="2100" dirty="0" smtClean="0"/>
                        <a:t>Required if employee has Disciplinary Action,</a:t>
                      </a:r>
                      <a:r>
                        <a:rPr lang="en-US" sz="2100" baseline="0" dirty="0" smtClean="0"/>
                        <a:t> is Not </a:t>
                      </a:r>
                      <a:r>
                        <a:rPr lang="en-US" sz="2100" baseline="0" smtClean="0"/>
                        <a:t>Meeting Expectations</a:t>
                      </a:r>
                      <a:r>
                        <a:rPr lang="en-US" sz="2100" smtClean="0"/>
                        <a:t>, </a:t>
                      </a:r>
                      <a:r>
                        <a:rPr lang="en-US" sz="2100" dirty="0" smtClean="0"/>
                        <a:t>if supervisor</a:t>
                      </a:r>
                      <a:r>
                        <a:rPr lang="en-US" sz="2100" baseline="0" dirty="0" smtClean="0"/>
                        <a:t> wants to, or if Chancellor/designee requires</a:t>
                      </a:r>
                      <a:endParaRPr lang="en-US" sz="2100" dirty="0"/>
                    </a:p>
                  </a:txBody>
                  <a:tcPr/>
                </a:tc>
              </a:tr>
              <a:tr h="678884">
                <a:tc>
                  <a:txBody>
                    <a:bodyPr/>
                    <a:lstStyle/>
                    <a:p>
                      <a:pPr algn="ctr"/>
                      <a:r>
                        <a:rPr lang="en-US" sz="2100" dirty="0" smtClean="0"/>
                        <a:t>Transfer</a:t>
                      </a:r>
                      <a:endParaRPr lang="en-US" sz="2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smtClean="0"/>
                        <a:t>Due at time of Transfer</a:t>
                      </a:r>
                    </a:p>
                  </a:txBody>
                  <a:tcPr/>
                </a:tc>
                <a:tc>
                  <a:txBody>
                    <a:bodyPr/>
                    <a:lstStyle/>
                    <a:p>
                      <a:pPr algn="ctr"/>
                      <a:r>
                        <a:rPr lang="en-US" sz="2100" baseline="0" dirty="0" smtClean="0"/>
                        <a:t>Due at time of Transfer or if supervisor leaves</a:t>
                      </a:r>
                      <a:endParaRPr lang="en-US" sz="2100" dirty="0"/>
                    </a:p>
                  </a:txBody>
                  <a:tcPr/>
                </a:tc>
              </a:tr>
              <a:tr h="1016918">
                <a:tc>
                  <a:txBody>
                    <a:bodyPr/>
                    <a:lstStyle/>
                    <a:p>
                      <a:pPr algn="ctr"/>
                      <a:r>
                        <a:rPr lang="en-US" sz="2100" dirty="0" smtClean="0"/>
                        <a:t>Employee Requested Evaluations</a:t>
                      </a:r>
                      <a:endParaRPr lang="en-US" sz="2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aseline="0" dirty="0" smtClean="0"/>
                        <a:t>N/A</a:t>
                      </a:r>
                      <a:endParaRPr lang="en-US" sz="2100" dirty="0" smtClean="0"/>
                    </a:p>
                  </a:txBody>
                  <a:tcPr/>
                </a:tc>
                <a:tc>
                  <a:txBody>
                    <a:bodyPr/>
                    <a:lstStyle/>
                    <a:p>
                      <a:pPr algn="ctr"/>
                      <a:r>
                        <a:rPr lang="en-US" sz="2100" dirty="0" smtClean="0"/>
                        <a:t>Employees</a:t>
                      </a:r>
                      <a:r>
                        <a:rPr lang="en-US" sz="2100" baseline="0" dirty="0" smtClean="0"/>
                        <a:t> can request one off-cycle evaluation per performance cycle granted</a:t>
                      </a:r>
                      <a:r>
                        <a:rPr lang="en-US" sz="2100" dirty="0" smtClean="0"/>
                        <a:t>  60 days has passed since last evaluation </a:t>
                      </a:r>
                      <a:endParaRPr lang="en-US" sz="2100" dirty="0"/>
                    </a:p>
                  </a:txBody>
                  <a:tcPr/>
                </a:tc>
              </a:tr>
              <a:tr h="707421">
                <a:tc>
                  <a:txBody>
                    <a:bodyPr/>
                    <a:lstStyle/>
                    <a:p>
                      <a:pPr algn="ctr"/>
                      <a:r>
                        <a:rPr lang="en-US" sz="2100" b="0" dirty="0" smtClean="0"/>
                        <a:t>Management Driven</a:t>
                      </a:r>
                      <a:endParaRPr lang="en-US" sz="21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t>N/A</a:t>
                      </a:r>
                    </a:p>
                  </a:txBody>
                  <a:tcPr/>
                </a:tc>
                <a:tc>
                  <a:txBody>
                    <a:bodyPr/>
                    <a:lstStyle/>
                    <a:p>
                      <a:pPr algn="ctr"/>
                      <a:r>
                        <a:rPr lang="en-US" sz="2100" dirty="0" smtClean="0"/>
                        <a:t>Supervisors</a:t>
                      </a:r>
                      <a:r>
                        <a:rPr lang="en-US" sz="2100" baseline="0" dirty="0" smtClean="0"/>
                        <a:t> can conduct as often as they find necessary.</a:t>
                      </a:r>
                      <a:endParaRPr lang="en-US" sz="2100" dirty="0"/>
                    </a:p>
                  </a:txBody>
                  <a:tcPr/>
                </a:tc>
              </a:tr>
            </a:tbl>
          </a:graphicData>
        </a:graphic>
      </p:graphicFrame>
    </p:spTree>
    <p:extLst>
      <p:ext uri="{BB962C8B-B14F-4D97-AF65-F5344CB8AC3E}">
        <p14:creationId xmlns:p14="http://schemas.microsoft.com/office/powerpoint/2010/main" val="915844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Program – Current &amp; Future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418890"/>
              </p:ext>
            </p:extLst>
          </p:nvPr>
        </p:nvGraphicFramePr>
        <p:xfrm>
          <a:off x="533400" y="1371600"/>
          <a:ext cx="11125200" cy="5364480"/>
        </p:xfrm>
        <a:graphic>
          <a:graphicData uri="http://schemas.openxmlformats.org/drawingml/2006/table">
            <a:tbl>
              <a:tblPr firstRow="1" bandRow="1">
                <a:tableStyleId>{5C22544A-7EE6-4342-B048-85BDC9FD1C3A}</a:tableStyleId>
              </a:tblPr>
              <a:tblGrid>
                <a:gridCol w="1570920"/>
                <a:gridCol w="4558242"/>
                <a:gridCol w="4996038"/>
              </a:tblGrid>
              <a:tr h="370840">
                <a:tc>
                  <a:txBody>
                    <a:bodyPr/>
                    <a:lstStyle/>
                    <a:p>
                      <a:endParaRPr lang="en-US" dirty="0"/>
                    </a:p>
                  </a:txBody>
                  <a:tcPr/>
                </a:tc>
                <a:tc>
                  <a:txBody>
                    <a:bodyPr/>
                    <a:lstStyle/>
                    <a:p>
                      <a:pPr algn="ctr"/>
                      <a:r>
                        <a:rPr lang="en-US" sz="1800" dirty="0" smtClean="0"/>
                        <a:t>Current</a:t>
                      </a:r>
                    </a:p>
                    <a:p>
                      <a:pPr algn="ctr"/>
                      <a:r>
                        <a:rPr lang="en-US" sz="1800" b="0" dirty="0" smtClean="0"/>
                        <a:t>(through</a:t>
                      </a:r>
                      <a:r>
                        <a:rPr lang="en-US" sz="1800" b="0" baseline="0" dirty="0" smtClean="0"/>
                        <a:t> March 31, 2017)</a:t>
                      </a:r>
                      <a:endParaRPr lang="en-US" sz="1800" b="0" dirty="0"/>
                    </a:p>
                  </a:txBody>
                  <a:tcPr/>
                </a:tc>
                <a:tc>
                  <a:txBody>
                    <a:bodyPr/>
                    <a:lstStyle/>
                    <a:p>
                      <a:pPr algn="ctr"/>
                      <a:r>
                        <a:rPr lang="en-US" dirty="0" smtClean="0"/>
                        <a:t>Future</a:t>
                      </a:r>
                    </a:p>
                    <a:p>
                      <a:pPr algn="ctr"/>
                      <a:r>
                        <a:rPr lang="en-US" b="0" dirty="0" smtClean="0"/>
                        <a:t>(beginning</a:t>
                      </a:r>
                      <a:r>
                        <a:rPr lang="en-US" b="0" baseline="0" dirty="0" smtClean="0"/>
                        <a:t> April 1, 2017)</a:t>
                      </a:r>
                      <a:endParaRPr lang="en-US" b="0" dirty="0"/>
                    </a:p>
                  </a:txBody>
                  <a:tcPr/>
                </a:tc>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t>Rating</a:t>
                      </a:r>
                    </a:p>
                    <a:p>
                      <a:pPr algn="ctr"/>
                      <a:endParaRPr lang="en-US" b="1" dirty="0"/>
                    </a:p>
                  </a:txBody>
                  <a:tcPr/>
                </a:tc>
                <a:tc>
                  <a:txBody>
                    <a:bodyPr/>
                    <a:lstStyle/>
                    <a:p>
                      <a:pPr algn="ctr"/>
                      <a:r>
                        <a:rPr lang="en-US" sz="2200" dirty="0" smtClean="0"/>
                        <a:t>Five-Point System</a:t>
                      </a:r>
                    </a:p>
                    <a:p>
                      <a:pPr marL="342900" indent="-342900" algn="l">
                        <a:buFont typeface="Arial" panose="020B0604020202020204" pitchFamily="34" charset="0"/>
                        <a:buChar char="•"/>
                      </a:pPr>
                      <a:r>
                        <a:rPr lang="en-US" sz="2200" dirty="0" smtClean="0"/>
                        <a:t>Outstanding</a:t>
                      </a:r>
                    </a:p>
                    <a:p>
                      <a:pPr marL="342900" indent="-342900" algn="l">
                        <a:buFont typeface="Arial" panose="020B0604020202020204" pitchFamily="34" charset="0"/>
                        <a:buChar char="•"/>
                      </a:pPr>
                      <a:r>
                        <a:rPr lang="en-US" sz="2200" dirty="0" smtClean="0"/>
                        <a:t>Ex</a:t>
                      </a:r>
                      <a:r>
                        <a:rPr lang="en-US" sz="2200" baseline="0" dirty="0" smtClean="0"/>
                        <a:t>ceeds Expectations</a:t>
                      </a:r>
                    </a:p>
                    <a:p>
                      <a:pPr marL="342900" indent="-342900" algn="l">
                        <a:buFont typeface="Arial" panose="020B0604020202020204" pitchFamily="34" charset="0"/>
                        <a:buChar char="•"/>
                      </a:pPr>
                      <a:r>
                        <a:rPr lang="en-US" sz="2200" baseline="0" dirty="0" smtClean="0"/>
                        <a:t>Meets Expectations</a:t>
                      </a:r>
                    </a:p>
                    <a:p>
                      <a:pPr marL="342900" indent="-342900" algn="l">
                        <a:buFont typeface="Arial" panose="020B0604020202020204" pitchFamily="34" charset="0"/>
                        <a:buChar char="•"/>
                      </a:pPr>
                      <a:r>
                        <a:rPr lang="en-US" sz="2200" baseline="0" dirty="0" smtClean="0"/>
                        <a:t>Below Expectations</a:t>
                      </a:r>
                    </a:p>
                    <a:p>
                      <a:pPr marL="342900" indent="-342900" algn="l">
                        <a:buFont typeface="Arial" panose="020B0604020202020204" pitchFamily="34" charset="0"/>
                        <a:buChar char="•"/>
                      </a:pPr>
                      <a:r>
                        <a:rPr lang="en-US" sz="2200" baseline="0" dirty="0" smtClean="0"/>
                        <a:t>Unsatisfactory</a:t>
                      </a:r>
                      <a:endParaRPr lang="en-US" sz="2200" dirty="0" smtClean="0"/>
                    </a:p>
                  </a:txBody>
                  <a:tcPr/>
                </a:tc>
                <a:tc>
                  <a:txBody>
                    <a:bodyPr/>
                    <a:lstStyle/>
                    <a:p>
                      <a:pPr algn="ctr"/>
                      <a:r>
                        <a:rPr lang="en-US" sz="2200" dirty="0" smtClean="0"/>
                        <a:t>Three-Point</a:t>
                      </a:r>
                      <a:r>
                        <a:rPr lang="en-US" sz="2200" baseline="0" dirty="0" smtClean="0"/>
                        <a:t> System</a:t>
                      </a:r>
                    </a:p>
                    <a:p>
                      <a:pPr marL="342900" indent="-342900" algn="l">
                        <a:buFont typeface="Arial" panose="020B0604020202020204" pitchFamily="34" charset="0"/>
                        <a:buChar char="•"/>
                      </a:pPr>
                      <a:r>
                        <a:rPr lang="en-US" sz="2100" baseline="0" dirty="0" smtClean="0"/>
                        <a:t>Exceeds Expectations</a:t>
                      </a:r>
                    </a:p>
                    <a:p>
                      <a:pPr marL="342900" indent="-342900" algn="l">
                        <a:buFont typeface="Arial" panose="020B0604020202020204" pitchFamily="34" charset="0"/>
                        <a:buChar char="•"/>
                      </a:pPr>
                      <a:r>
                        <a:rPr lang="en-US" sz="2100" baseline="0" dirty="0" smtClean="0"/>
                        <a:t>Meets Expectations</a:t>
                      </a:r>
                    </a:p>
                    <a:p>
                      <a:pPr marL="342900" indent="-342900" algn="l">
                        <a:buFont typeface="Arial" panose="020B0604020202020204" pitchFamily="34" charset="0"/>
                        <a:buChar char="•"/>
                      </a:pPr>
                      <a:r>
                        <a:rPr lang="en-US" sz="2100" baseline="0" dirty="0" smtClean="0"/>
                        <a:t>Below Expectations</a:t>
                      </a:r>
                      <a:endParaRPr lang="en-US" sz="2100" dirty="0" smtClean="0"/>
                    </a:p>
                  </a:txBody>
                  <a:tcPr/>
                </a:tc>
              </a:tr>
              <a:tr h="370840">
                <a:tc vMerge="1">
                  <a:txBody>
                    <a:bodyPr/>
                    <a:lstStyle/>
                    <a:p>
                      <a:endParaRPr lang="en-US"/>
                    </a:p>
                  </a:txBody>
                  <a:tcPr/>
                </a:tc>
                <a:tc>
                  <a:txBody>
                    <a:bodyPr/>
                    <a:lstStyle/>
                    <a:p>
                      <a:pPr algn="ctr"/>
                      <a:r>
                        <a:rPr lang="en-US" sz="2200" smtClean="0"/>
                        <a:t>Final </a:t>
                      </a:r>
                      <a:r>
                        <a:rPr lang="en-US" sz="2200" dirty="0" smtClean="0"/>
                        <a:t>Ratings based on overall evaluation</a:t>
                      </a:r>
                    </a:p>
                  </a:txBody>
                  <a:tcPr/>
                </a:tc>
                <a:tc>
                  <a:txBody>
                    <a:bodyPr/>
                    <a:lstStyle/>
                    <a:p>
                      <a:pPr algn="ctr"/>
                      <a:r>
                        <a:rPr lang="en-US" sz="2200" dirty="0" smtClean="0"/>
                        <a:t>Final ratings based on weighting</a:t>
                      </a:r>
                      <a:r>
                        <a:rPr lang="en-US" sz="2200" baseline="0" dirty="0" smtClean="0"/>
                        <a:t> and final outcome </a:t>
                      </a:r>
                      <a:endParaRPr lang="en-US" sz="2200" dirty="0"/>
                    </a:p>
                  </a:txBody>
                  <a:tcPr/>
                </a:tc>
              </a:tr>
              <a:tr h="370840">
                <a:tc rowSpan="2">
                  <a:txBody>
                    <a:bodyPr/>
                    <a:lstStyle/>
                    <a:p>
                      <a:pPr algn="ctr"/>
                      <a:r>
                        <a:rPr lang="en-US" b="1" dirty="0" smtClean="0"/>
                        <a:t>Comments</a:t>
                      </a:r>
                      <a:endParaRPr lang="en-US" b="1" dirty="0"/>
                    </a:p>
                  </a:txBody>
                  <a:tcPr/>
                </a:tc>
                <a:tc>
                  <a:txBody>
                    <a:bodyPr/>
                    <a:lstStyle/>
                    <a:p>
                      <a:pPr algn="ctr"/>
                      <a:r>
                        <a:rPr lang="en-US" sz="2200" dirty="0" smtClean="0"/>
                        <a:t>Supervisors</a:t>
                      </a:r>
                      <a:r>
                        <a:rPr lang="en-US" sz="2200" baseline="0" dirty="0" smtClean="0"/>
                        <a:t> comment on each individual Core Work Value and Overall Performance</a:t>
                      </a:r>
                      <a:endParaRPr lang="en-US" sz="2200" dirty="0" smtClean="0"/>
                    </a:p>
                  </a:txBody>
                  <a:tcPr/>
                </a:tc>
                <a:tc>
                  <a:txBody>
                    <a:bodyPr/>
                    <a:lstStyle/>
                    <a:p>
                      <a:pPr algn="ctr"/>
                      <a:r>
                        <a:rPr lang="en-US" sz="2200" dirty="0" smtClean="0"/>
                        <a:t>One overall comments section</a:t>
                      </a:r>
                      <a:endParaRPr lang="en-US" sz="2200" dirty="0"/>
                    </a:p>
                  </a:txBody>
                  <a:tcPr/>
                </a:tc>
              </a:tr>
              <a:tr h="370840">
                <a:tc vMerge="1">
                  <a:txBody>
                    <a:bodyPr/>
                    <a:lstStyle/>
                    <a:p>
                      <a:pPr algn="ctr"/>
                      <a:endParaRPr lang="en-US" b="1" dirty="0"/>
                    </a:p>
                  </a:txBody>
                  <a:tcPr/>
                </a:tc>
                <a:tc>
                  <a:txBody>
                    <a:bodyPr/>
                    <a:lstStyle/>
                    <a:p>
                      <a:pPr algn="ctr"/>
                      <a:r>
                        <a:rPr lang="en-US" sz="2200" dirty="0" smtClean="0"/>
                        <a:t>Employees can</a:t>
                      </a:r>
                      <a:r>
                        <a:rPr lang="en-US" sz="2200" baseline="0" dirty="0" smtClean="0"/>
                        <a:t> include written comments</a:t>
                      </a:r>
                      <a:endParaRPr lang="en-US" sz="2200" dirty="0" smtClean="0"/>
                    </a:p>
                  </a:txBody>
                  <a:tcPr/>
                </a:tc>
                <a:tc>
                  <a:txBody>
                    <a:bodyPr/>
                    <a:lstStyle/>
                    <a:p>
                      <a:pPr algn="ctr"/>
                      <a:r>
                        <a:rPr lang="en-US" sz="2200" dirty="0" smtClean="0"/>
                        <a:t>No change</a:t>
                      </a:r>
                      <a:endParaRPr lang="en-US" sz="2200" dirty="0"/>
                    </a:p>
                  </a:txBody>
                  <a:tcPr/>
                </a:tc>
              </a:tr>
            </a:tbl>
          </a:graphicData>
        </a:graphic>
      </p:graphicFrame>
    </p:spTree>
    <p:extLst>
      <p:ext uri="{BB962C8B-B14F-4D97-AF65-F5344CB8AC3E}">
        <p14:creationId xmlns:p14="http://schemas.microsoft.com/office/powerpoint/2010/main" val="241250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Program</a:t>
            </a:r>
            <a:endParaRPr lang="en-US" dirty="0"/>
          </a:p>
        </p:txBody>
      </p:sp>
      <p:sp>
        <p:nvSpPr>
          <p:cNvPr id="3" name="Content Placeholder 2"/>
          <p:cNvSpPr>
            <a:spLocks noGrp="1"/>
          </p:cNvSpPr>
          <p:nvPr>
            <p:ph idx="1"/>
          </p:nvPr>
        </p:nvSpPr>
        <p:spPr/>
        <p:txBody>
          <a:bodyPr/>
          <a:lstStyle/>
          <a:p>
            <a:r>
              <a:rPr lang="en-US" dirty="0" smtClean="0"/>
              <a:t>Calibration Sessions</a:t>
            </a:r>
          </a:p>
          <a:p>
            <a:pPr lvl="1"/>
            <a:r>
              <a:rPr lang="en-US" dirty="0"/>
              <a:t>Supervisory teams meet at beginning of cycle </a:t>
            </a:r>
            <a:br>
              <a:rPr lang="en-US" dirty="0"/>
            </a:br>
            <a:r>
              <a:rPr lang="en-US" dirty="0"/>
              <a:t>to set performance goals </a:t>
            </a:r>
          </a:p>
          <a:p>
            <a:pPr lvl="1"/>
            <a:r>
              <a:rPr lang="en-US" dirty="0"/>
              <a:t>Supervisory teams meet at end of cycle </a:t>
            </a:r>
            <a:br>
              <a:rPr lang="en-US" dirty="0"/>
            </a:br>
            <a:r>
              <a:rPr lang="en-US" dirty="0"/>
              <a:t>to ensure consistency in performance ratings</a:t>
            </a:r>
          </a:p>
          <a:p>
            <a:pPr lvl="1"/>
            <a:endParaRPr lang="en-US" dirty="0" smtClean="0"/>
          </a:p>
          <a:p>
            <a:r>
              <a:rPr lang="en-US" dirty="0" smtClean="0"/>
              <a:t>Required for Employees in Similar Positions</a:t>
            </a:r>
          </a:p>
          <a:p>
            <a:pPr lvl="1"/>
            <a:r>
              <a:rPr lang="en-US" dirty="0" smtClean="0"/>
              <a:t>Best practice for other positions</a:t>
            </a:r>
            <a:endParaRPr lang="en-US" dirty="0"/>
          </a:p>
        </p:txBody>
      </p:sp>
    </p:spTree>
    <p:extLst>
      <p:ext uri="{BB962C8B-B14F-4D97-AF65-F5344CB8AC3E}">
        <p14:creationId xmlns:p14="http://schemas.microsoft.com/office/powerpoint/2010/main" val="23632737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a:themeElements>
    <a:clrScheme name="Custom 24">
      <a:dk1>
        <a:srgbClr val="000000"/>
      </a:dk1>
      <a:lt1>
        <a:srgbClr val="FFFFFF"/>
      </a:lt1>
      <a:dk2>
        <a:srgbClr val="4F2683"/>
      </a:dk2>
      <a:lt2>
        <a:srgbClr val="FFFFFF"/>
      </a:lt2>
      <a:accent1>
        <a:srgbClr val="4F2683"/>
      </a:accent1>
      <a:accent2>
        <a:srgbClr val="FFC000"/>
      </a:accent2>
      <a:accent3>
        <a:srgbClr val="000000"/>
      </a:accent3>
      <a:accent4>
        <a:srgbClr val="C4652D"/>
      </a:accent4>
      <a:accent5>
        <a:srgbClr val="8B5D3D"/>
      </a:accent5>
      <a:accent6>
        <a:srgbClr val="C2A874"/>
      </a:accent6>
      <a:hlink>
        <a:srgbClr val="2828FC"/>
      </a:hlink>
      <a:folHlink>
        <a:srgbClr val="2828F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 id="{F032EA0A-1FA9-473B-8F3E-D281F2A62DA0}" vid="{5E6A50DF-3E2A-46FF-B880-B8931AE29D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1427</TotalTime>
  <Words>1221</Words>
  <Application>Microsoft Office PowerPoint</Application>
  <PresentationFormat>Widescreen</PresentationFormat>
  <Paragraphs>274</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Georgia</vt:lpstr>
      <vt:lpstr>Trebuchet MS</vt:lpstr>
      <vt:lpstr>Wingdings 2</vt:lpstr>
      <vt:lpstr>THEME</vt:lpstr>
      <vt:lpstr>2017 Performance Management Changes</vt:lpstr>
      <vt:lpstr>Program Overview</vt:lpstr>
      <vt:lpstr>Program Goals</vt:lpstr>
      <vt:lpstr>Program Goals</vt:lpstr>
      <vt:lpstr>Evaluation Program – Current &amp; Future</vt:lpstr>
      <vt:lpstr>Evaluation Program – Current &amp; Future</vt:lpstr>
      <vt:lpstr>Evaluation Program – Current and Future</vt:lpstr>
      <vt:lpstr>Evaluation Program – Current &amp; Future</vt:lpstr>
      <vt:lpstr>Evaluation Program</vt:lpstr>
      <vt:lpstr>Evaluation Program </vt:lpstr>
      <vt:lpstr>Institutional Goals</vt:lpstr>
      <vt:lpstr>Institutional Goals</vt:lpstr>
      <vt:lpstr>Individual Goals</vt:lpstr>
      <vt:lpstr>Individual Goals </vt:lpstr>
      <vt:lpstr>Smart-er Goals</vt:lpstr>
      <vt:lpstr>Individual Goals</vt:lpstr>
      <vt:lpstr>Structure of Goals</vt:lpstr>
      <vt:lpstr>Structure of Individual Goals</vt:lpstr>
      <vt:lpstr>Talent Development</vt:lpstr>
      <vt:lpstr>Talent Development</vt:lpstr>
      <vt:lpstr>Talent Development</vt:lpstr>
      <vt:lpstr>Weighting and Rating</vt:lpstr>
      <vt:lpstr>Weighting and Rating</vt:lpstr>
      <vt:lpstr>Weighting and Rating</vt:lpstr>
      <vt:lpstr>Weighting and Rate</vt:lpstr>
      <vt:lpstr>Weighting and Rating</vt:lpstr>
      <vt:lpstr>Weighting and Rating</vt:lpstr>
      <vt:lpstr>Calibration Discussions</vt:lpstr>
      <vt:lpstr>Calibration Overview</vt:lpstr>
      <vt:lpstr>Calibration Overview</vt:lpstr>
      <vt:lpstr>PowerPoint Presentation</vt:lpstr>
      <vt:lpstr>Calibration Overview</vt:lpstr>
      <vt:lpstr>Calibration Timeline</vt:lpstr>
      <vt:lpstr>Goal Setting Calibration </vt:lpstr>
      <vt:lpstr>Rating Calibration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Yeaman, Justin N</cp:lastModifiedBy>
  <cp:revision>152</cp:revision>
  <cp:lastPrinted>2016-11-15T20:40:28Z</cp:lastPrinted>
  <dcterms:created xsi:type="dcterms:W3CDTF">2016-03-10T21:14:17Z</dcterms:created>
  <dcterms:modified xsi:type="dcterms:W3CDTF">2016-12-02T20:58:50Z</dcterms:modified>
</cp:coreProperties>
</file>