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1.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8" r:id="rId4"/>
    <p:sldMasterId id="2147483684" r:id="rId5"/>
    <p:sldMasterId id="2147483690" r:id="rId6"/>
    <p:sldMasterId id="2147483696" r:id="rId7"/>
    <p:sldMasterId id="2147483702" r:id="rId8"/>
    <p:sldMasterId id="2147483708" r:id="rId9"/>
    <p:sldMasterId id="2147483714" r:id="rId10"/>
    <p:sldMasterId id="2147483720" r:id="rId11"/>
    <p:sldMasterId id="2147483726" r:id="rId12"/>
    <p:sldMasterId id="2147483732" r:id="rId13"/>
  </p:sldMasterIdLst>
  <p:notesMasterIdLst>
    <p:notesMasterId r:id="rId45"/>
  </p:notesMasterIdLst>
  <p:sldIdLst>
    <p:sldId id="257" r:id="rId14"/>
    <p:sldId id="258" r:id="rId15"/>
    <p:sldId id="259" r:id="rId16"/>
    <p:sldId id="260"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5" r:id="rId30"/>
    <p:sldId id="276" r:id="rId31"/>
    <p:sldId id="277" r:id="rId32"/>
    <p:sldId id="278" r:id="rId33"/>
    <p:sldId id="279" r:id="rId34"/>
    <p:sldId id="290" r:id="rId35"/>
    <p:sldId id="291" r:id="rId36"/>
    <p:sldId id="282" r:id="rId37"/>
    <p:sldId id="283" r:id="rId38"/>
    <p:sldId id="292" r:id="rId39"/>
    <p:sldId id="285" r:id="rId40"/>
    <p:sldId id="286" r:id="rId41"/>
    <p:sldId id="287" r:id="rId42"/>
    <p:sldId id="288" r:id="rId43"/>
    <p:sldId id="28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862FA-7EE1-4706-8B7C-97CE347828C2}"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524B3-C4CC-446D-BEBF-02D578551D9A}" type="slidenum">
              <a:rPr lang="en-US" smtClean="0"/>
              <a:t>‹#›</a:t>
            </a:fld>
            <a:endParaRPr lang="en-US"/>
          </a:p>
        </p:txBody>
      </p:sp>
    </p:spTree>
    <p:extLst>
      <p:ext uri="{BB962C8B-B14F-4D97-AF65-F5344CB8AC3E}">
        <p14:creationId xmlns:p14="http://schemas.microsoft.com/office/powerpoint/2010/main" val="195779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819BB-0F29-498C-86E0-91A97C1571E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7156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623DE-45C5-41BD-8501-1088D66C85B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408019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74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25339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54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392504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2276260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516804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2931312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39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515819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732153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6209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3432641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2727910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735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2093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2774733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2905785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1479063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669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27935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791566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91739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86088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321828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427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105694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679815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363284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1929986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475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824904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2907181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34076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618253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137646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769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323057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521581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2625654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1331827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904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554750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772676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5305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658449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3014600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264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3271132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500156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150634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3650564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920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3465675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3867888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56220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673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249087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6674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37732713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36057562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8013977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solidFill>
                  <a:srgbClr val="000000"/>
                </a:solidFill>
              </a:rPr>
              <a:pPr/>
              <a:t>1/30/2020</a:t>
            </a:fld>
            <a:endParaRPr lang="en-US" dirty="0">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3E834A7-CC47-4648-9FCA-3652FD1D6860}" type="slidenum">
              <a:rPr lang="en-US" smtClean="0">
                <a:solidFill>
                  <a:srgbClr val="4F2683"/>
                </a:solidFill>
              </a:rPr>
              <a:pPr/>
              <a:t>‹#›</a:t>
            </a:fld>
            <a:endParaRPr lang="en-US" dirty="0">
              <a:solidFill>
                <a:srgbClr val="4F2683"/>
              </a:solidFill>
            </a:endParaRPr>
          </a:p>
        </p:txBody>
      </p:sp>
    </p:spTree>
    <p:extLst>
      <p:ext uri="{BB962C8B-B14F-4D97-AF65-F5344CB8AC3E}">
        <p14:creationId xmlns:p14="http://schemas.microsoft.com/office/powerpoint/2010/main" val="352901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407670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solidFill>
                  <a:srgbClr val="4F2683"/>
                </a:solidFill>
              </a:rPr>
              <a:pPr/>
              <a:t>‹#›</a:t>
            </a:fld>
            <a:endParaRPr lang="en-US">
              <a:solidFill>
                <a:srgbClr val="4F2683"/>
              </a:solidFill>
            </a:endParaRPr>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35074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a:t>Click icon to add clip art</a:t>
            </a:r>
            <a:endParaRPr lang="en-US" noProof="0" dirty="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4141377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10.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11.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2.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3.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9.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2530325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20872990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1474608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91444138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30982040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37155616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2416146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20667575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2095095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8331060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4978663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26547221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a:t>Click to edit Master title style</a:t>
            </a:r>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solidFill>
                  <a:srgbClr val="4F2683"/>
                </a:solidFill>
              </a:rPr>
              <a:pPr/>
              <a:t>‹#›</a:t>
            </a:fld>
            <a:endParaRPr lang="en-US">
              <a:solidFill>
                <a:srgbClr val="4F2683"/>
              </a:solidFill>
            </a:endParaRPr>
          </a:p>
        </p:txBody>
      </p:sp>
    </p:spTree>
    <p:extLst>
      <p:ext uri="{BB962C8B-B14F-4D97-AF65-F5344CB8AC3E}">
        <p14:creationId xmlns:p14="http://schemas.microsoft.com/office/powerpoint/2010/main" val="11588241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2017 Performance Management Changes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6127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Program</a:t>
            </a:r>
          </a:p>
        </p:txBody>
      </p:sp>
      <p:pic>
        <p:nvPicPr>
          <p:cNvPr id="4" name="Content Placeholder 3"/>
          <p:cNvPicPr>
            <a:picLocks noGrp="1" noChangeAspect="1"/>
          </p:cNvPicPr>
          <p:nvPr>
            <p:ph idx="1"/>
          </p:nvPr>
        </p:nvPicPr>
        <p:blipFill>
          <a:blip r:embed="rId2"/>
          <a:stretch>
            <a:fillRect/>
          </a:stretch>
        </p:blipFill>
        <p:spPr>
          <a:xfrm>
            <a:off x="2873375" y="1422400"/>
            <a:ext cx="6216650" cy="5048349"/>
          </a:xfrm>
          <a:prstGeom prst="rect">
            <a:avLst/>
          </a:prstGeom>
        </p:spPr>
      </p:pic>
      <p:sp>
        <p:nvSpPr>
          <p:cNvPr id="5" name="TextBox 4"/>
          <p:cNvSpPr txBox="1"/>
          <p:nvPr/>
        </p:nvSpPr>
        <p:spPr>
          <a:xfrm>
            <a:off x="8610600" y="1905000"/>
            <a:ext cx="2362200" cy="369332"/>
          </a:xfrm>
          <a:prstGeom prst="rect">
            <a:avLst/>
          </a:prstGeom>
          <a:noFill/>
        </p:spPr>
        <p:txBody>
          <a:bodyPr wrap="square" rtlCol="0">
            <a:spAutoFit/>
          </a:bodyPr>
          <a:lstStyle/>
          <a:p>
            <a:r>
              <a:rPr lang="en-US" dirty="0">
                <a:solidFill>
                  <a:srgbClr val="000000"/>
                </a:solidFill>
              </a:rPr>
              <a:t>Facilitator</a:t>
            </a:r>
          </a:p>
        </p:txBody>
      </p:sp>
      <p:cxnSp>
        <p:nvCxnSpPr>
          <p:cNvPr id="7" name="Straight Arrow Connector 6"/>
          <p:cNvCxnSpPr/>
          <p:nvPr/>
        </p:nvCxnSpPr>
        <p:spPr>
          <a:xfrm flipH="1">
            <a:off x="7315200" y="2089666"/>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4191000"/>
            <a:ext cx="2362200" cy="369332"/>
          </a:xfrm>
          <a:prstGeom prst="rect">
            <a:avLst/>
          </a:prstGeom>
          <a:noFill/>
        </p:spPr>
        <p:txBody>
          <a:bodyPr wrap="square" rtlCol="0">
            <a:spAutoFit/>
          </a:bodyPr>
          <a:lstStyle/>
          <a:p>
            <a:r>
              <a:rPr lang="en-US" dirty="0">
                <a:solidFill>
                  <a:srgbClr val="000000"/>
                </a:solidFill>
              </a:rPr>
              <a:t>Supervisory Team</a:t>
            </a:r>
          </a:p>
        </p:txBody>
      </p:sp>
      <p:cxnSp>
        <p:nvCxnSpPr>
          <p:cNvPr id="9" name="Straight Arrow Connector 8"/>
          <p:cNvCxnSpPr/>
          <p:nvPr/>
        </p:nvCxnSpPr>
        <p:spPr>
          <a:xfrm>
            <a:off x="2378075" y="4375666"/>
            <a:ext cx="990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439400" y="5569466"/>
            <a:ext cx="2362200" cy="369332"/>
          </a:xfrm>
          <a:prstGeom prst="rect">
            <a:avLst/>
          </a:prstGeom>
          <a:noFill/>
        </p:spPr>
        <p:txBody>
          <a:bodyPr wrap="square" rtlCol="0">
            <a:spAutoFit/>
          </a:bodyPr>
          <a:lstStyle/>
          <a:p>
            <a:r>
              <a:rPr lang="en-US" dirty="0">
                <a:solidFill>
                  <a:srgbClr val="000000"/>
                </a:solidFill>
              </a:rPr>
              <a:t>Employees</a:t>
            </a:r>
          </a:p>
        </p:txBody>
      </p:sp>
      <p:cxnSp>
        <p:nvCxnSpPr>
          <p:cNvPr id="12" name="Straight Arrow Connector 11"/>
          <p:cNvCxnSpPr/>
          <p:nvPr/>
        </p:nvCxnSpPr>
        <p:spPr>
          <a:xfrm flipH="1">
            <a:off x="9258300" y="5754132"/>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2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t>Institutional Goals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2811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Institutional Goals</a:t>
            </a:r>
          </a:p>
        </p:txBody>
      </p:sp>
      <p:sp>
        <p:nvSpPr>
          <p:cNvPr id="20" name="Rectangle 19"/>
          <p:cNvSpPr/>
          <p:nvPr/>
        </p:nvSpPr>
        <p:spPr>
          <a:xfrm>
            <a:off x="1861932" y="1775792"/>
            <a:ext cx="2560320" cy="2011680"/>
          </a:xfrm>
          <a:prstGeom prst="rect">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6200000" scaled="1"/>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rgbClr val="000000"/>
                </a:solidFill>
                <a:latin typeface="Calibri" panose="020F0502020204030204" pitchFamily="34" charset="0"/>
              </a:rPr>
              <a:t>EXPERTISE</a:t>
            </a:r>
          </a:p>
          <a:p>
            <a:pPr algn="ctr"/>
            <a:r>
              <a:rPr lang="en-US" sz="2000" b="1" dirty="0">
                <a:solidFill>
                  <a:srgbClr val="008080"/>
                </a:solidFill>
                <a:latin typeface="Calibri" panose="020F0502020204030204" pitchFamily="34" charset="0"/>
              </a:rPr>
              <a:t>Precision</a:t>
            </a:r>
          </a:p>
          <a:p>
            <a:pPr algn="ctr"/>
            <a:r>
              <a:rPr lang="en-US" sz="2000" b="1" dirty="0">
                <a:solidFill>
                  <a:srgbClr val="008080"/>
                </a:solidFill>
                <a:latin typeface="Calibri" panose="020F0502020204030204" pitchFamily="34" charset="0"/>
              </a:rPr>
              <a:t>Resourcing</a:t>
            </a:r>
          </a:p>
          <a:p>
            <a:pPr algn="ctr"/>
            <a:r>
              <a:rPr lang="en-US" sz="2000" b="1" dirty="0">
                <a:solidFill>
                  <a:srgbClr val="008080"/>
                </a:solidFill>
                <a:latin typeface="Calibri" panose="020F0502020204030204" pitchFamily="34" charset="0"/>
              </a:rPr>
              <a:t>Innovation</a:t>
            </a:r>
          </a:p>
          <a:p>
            <a:pPr algn="ctr"/>
            <a:r>
              <a:rPr lang="en-US" sz="2000" b="1" dirty="0">
                <a:solidFill>
                  <a:srgbClr val="008080"/>
                </a:solidFill>
                <a:latin typeface="Calibri" panose="020F0502020204030204" pitchFamily="34" charset="0"/>
              </a:rPr>
              <a:t>Development</a:t>
            </a:r>
          </a:p>
        </p:txBody>
      </p:sp>
      <p:sp>
        <p:nvSpPr>
          <p:cNvPr id="21" name="Rectangle 20"/>
          <p:cNvSpPr/>
          <p:nvPr/>
        </p:nvSpPr>
        <p:spPr>
          <a:xfrm>
            <a:off x="1861932" y="4047729"/>
            <a:ext cx="2560320" cy="2011680"/>
          </a:xfrm>
          <a:prstGeom prst="rect">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6200000" scaled="1"/>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rgbClr val="000000"/>
                </a:solidFill>
                <a:latin typeface="Calibri" panose="020F0502020204030204" pitchFamily="34" charset="0"/>
              </a:rPr>
              <a:t>ACCOUNTABILITY</a:t>
            </a:r>
          </a:p>
          <a:p>
            <a:pPr algn="ctr"/>
            <a:r>
              <a:rPr lang="en-US" sz="2000" b="1" dirty="0">
                <a:solidFill>
                  <a:srgbClr val="008080"/>
                </a:solidFill>
                <a:latin typeface="Calibri" panose="020F0502020204030204" pitchFamily="34" charset="0"/>
              </a:rPr>
              <a:t>Productivity</a:t>
            </a:r>
          </a:p>
          <a:p>
            <a:pPr algn="ctr"/>
            <a:r>
              <a:rPr lang="en-US" sz="2000" b="1" dirty="0">
                <a:solidFill>
                  <a:srgbClr val="008080"/>
                </a:solidFill>
                <a:latin typeface="Calibri" panose="020F0502020204030204" pitchFamily="34" charset="0"/>
              </a:rPr>
              <a:t>Autonomy</a:t>
            </a:r>
          </a:p>
          <a:p>
            <a:pPr algn="ctr"/>
            <a:r>
              <a:rPr lang="en-US" sz="2000" b="1" dirty="0">
                <a:solidFill>
                  <a:srgbClr val="008080"/>
                </a:solidFill>
                <a:latin typeface="Calibri" panose="020F0502020204030204" pitchFamily="34" charset="0"/>
              </a:rPr>
              <a:t>Prioritization</a:t>
            </a:r>
          </a:p>
          <a:p>
            <a:pPr algn="ctr"/>
            <a:r>
              <a:rPr lang="en-US" sz="2000" b="1" dirty="0">
                <a:solidFill>
                  <a:srgbClr val="008080"/>
                </a:solidFill>
                <a:latin typeface="Calibri" panose="020F0502020204030204" pitchFamily="34" charset="0"/>
              </a:rPr>
              <a:t>Coordination</a:t>
            </a:r>
          </a:p>
        </p:txBody>
      </p:sp>
      <p:sp>
        <p:nvSpPr>
          <p:cNvPr id="22" name="Rectangle 21"/>
          <p:cNvSpPr/>
          <p:nvPr/>
        </p:nvSpPr>
        <p:spPr>
          <a:xfrm>
            <a:off x="7714092" y="1775792"/>
            <a:ext cx="2560320" cy="2011680"/>
          </a:xfrm>
          <a:prstGeom prst="rect">
            <a:avLst/>
          </a:prstGeom>
          <a:gradFill flip="none" rotWithShape="1">
            <a:gsLst>
              <a:gs pos="0">
                <a:srgbClr val="69247E">
                  <a:tint val="66000"/>
                  <a:satMod val="160000"/>
                </a:srgbClr>
              </a:gs>
              <a:gs pos="50000">
                <a:srgbClr val="69247E">
                  <a:tint val="44500"/>
                  <a:satMod val="160000"/>
                </a:srgbClr>
              </a:gs>
              <a:gs pos="100000">
                <a:srgbClr val="69247E">
                  <a:tint val="23500"/>
                  <a:satMod val="160000"/>
                </a:srgbClr>
              </a:gs>
            </a:gsLst>
            <a:lin ang="16200000" scaled="1"/>
            <a:tileRect/>
          </a:gra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rgbClr val="000000"/>
                </a:solidFill>
                <a:latin typeface="Calibri" panose="020F0502020204030204" pitchFamily="34" charset="0"/>
              </a:rPr>
              <a:t>COMPLIANCE/ETHICS</a:t>
            </a:r>
          </a:p>
          <a:p>
            <a:pPr algn="ctr"/>
            <a:r>
              <a:rPr lang="en-US" sz="2000" b="1" dirty="0">
                <a:solidFill>
                  <a:srgbClr val="7030A0"/>
                </a:solidFill>
                <a:latin typeface="Calibri" panose="020F0502020204030204" pitchFamily="34" charset="0"/>
              </a:rPr>
              <a:t>Policy </a:t>
            </a:r>
          </a:p>
          <a:p>
            <a:pPr algn="ctr"/>
            <a:r>
              <a:rPr lang="en-US" sz="2000" b="1" dirty="0">
                <a:solidFill>
                  <a:srgbClr val="7030A0"/>
                </a:solidFill>
                <a:latin typeface="Calibri" panose="020F0502020204030204" pitchFamily="34" charset="0"/>
              </a:rPr>
              <a:t>Safety</a:t>
            </a:r>
          </a:p>
          <a:p>
            <a:pPr algn="ctr"/>
            <a:r>
              <a:rPr lang="en-US" sz="2000" b="1" dirty="0">
                <a:solidFill>
                  <a:srgbClr val="7030A0"/>
                </a:solidFill>
                <a:latin typeface="Calibri" panose="020F0502020204030204" pitchFamily="34" charset="0"/>
              </a:rPr>
              <a:t>Ethics</a:t>
            </a:r>
          </a:p>
          <a:p>
            <a:pPr algn="ctr"/>
            <a:r>
              <a:rPr lang="en-US" sz="2000" b="1" dirty="0">
                <a:solidFill>
                  <a:srgbClr val="7030A0"/>
                </a:solidFill>
                <a:latin typeface="Calibri" panose="020F0502020204030204" pitchFamily="34" charset="0"/>
              </a:rPr>
              <a:t>Respect</a:t>
            </a:r>
            <a:endParaRPr lang="en-US" sz="2000" dirty="0">
              <a:solidFill>
                <a:srgbClr val="7030A0"/>
              </a:solidFill>
            </a:endParaRPr>
          </a:p>
        </p:txBody>
      </p:sp>
      <p:sp>
        <p:nvSpPr>
          <p:cNvPr id="23" name="Rectangle 22"/>
          <p:cNvSpPr/>
          <p:nvPr/>
        </p:nvSpPr>
        <p:spPr>
          <a:xfrm>
            <a:off x="7714092" y="4047729"/>
            <a:ext cx="2560320" cy="2011680"/>
          </a:xfrm>
          <a:prstGeom prst="rect">
            <a:avLst/>
          </a:prstGeom>
          <a:gradFill flip="none" rotWithShape="1">
            <a:gsLst>
              <a:gs pos="0">
                <a:srgbClr val="69247E">
                  <a:tint val="66000"/>
                  <a:satMod val="160000"/>
                </a:srgbClr>
              </a:gs>
              <a:gs pos="50000">
                <a:srgbClr val="69247E">
                  <a:tint val="44500"/>
                  <a:satMod val="160000"/>
                </a:srgbClr>
              </a:gs>
              <a:gs pos="100000">
                <a:srgbClr val="69247E">
                  <a:tint val="23500"/>
                  <a:satMod val="160000"/>
                </a:srgbClr>
              </a:gs>
            </a:gsLst>
            <a:lin ang="16200000" scaled="1"/>
            <a:tileRect/>
          </a:gra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rgbClr val="000000"/>
                </a:solidFill>
                <a:latin typeface="Calibri" panose="020F0502020204030204" pitchFamily="34" charset="0"/>
              </a:rPr>
              <a:t>SUPERVISION</a:t>
            </a:r>
          </a:p>
          <a:p>
            <a:pPr algn="ctr"/>
            <a:r>
              <a:rPr lang="en-US" sz="2000" b="1" dirty="0">
                <a:solidFill>
                  <a:srgbClr val="7030A0"/>
                </a:solidFill>
                <a:latin typeface="Calibri" panose="020F0502020204030204" pitchFamily="34" charset="0"/>
              </a:rPr>
              <a:t>Oversight</a:t>
            </a:r>
          </a:p>
          <a:p>
            <a:pPr algn="ctr"/>
            <a:r>
              <a:rPr lang="en-US" sz="2000" b="1" dirty="0">
                <a:solidFill>
                  <a:srgbClr val="7030A0"/>
                </a:solidFill>
                <a:latin typeface="Calibri" panose="020F0502020204030204" pitchFamily="34" charset="0"/>
              </a:rPr>
              <a:t>Goal-Setting</a:t>
            </a:r>
          </a:p>
          <a:p>
            <a:pPr algn="ctr"/>
            <a:r>
              <a:rPr lang="en-US" sz="2000" b="1" dirty="0">
                <a:solidFill>
                  <a:srgbClr val="7030A0"/>
                </a:solidFill>
                <a:latin typeface="Calibri" panose="020F0502020204030204" pitchFamily="34" charset="0"/>
              </a:rPr>
              <a:t>Managing Talent</a:t>
            </a:r>
          </a:p>
          <a:p>
            <a:pPr algn="ctr"/>
            <a:r>
              <a:rPr lang="en-US" sz="2000" b="1" dirty="0">
                <a:solidFill>
                  <a:srgbClr val="7030A0"/>
                </a:solidFill>
                <a:latin typeface="Calibri" panose="020F0502020204030204" pitchFamily="34" charset="0"/>
              </a:rPr>
              <a:t>Leading</a:t>
            </a:r>
          </a:p>
        </p:txBody>
      </p:sp>
      <p:sp>
        <p:nvSpPr>
          <p:cNvPr id="24" name="Rectangle 23"/>
          <p:cNvSpPr/>
          <p:nvPr/>
        </p:nvSpPr>
        <p:spPr>
          <a:xfrm>
            <a:off x="4788012" y="1775792"/>
            <a:ext cx="2560320" cy="2011680"/>
          </a:xfrm>
          <a:prstGeom prst="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16200000" scaled="1"/>
            <a:tileRect/>
          </a:gra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rgbClr val="000000"/>
                </a:solidFill>
                <a:latin typeface="Calibri" panose="020F0502020204030204" pitchFamily="34" charset="0"/>
              </a:rPr>
              <a:t>CUSTOMER-ORIENTED</a:t>
            </a:r>
          </a:p>
          <a:p>
            <a:pPr algn="ctr"/>
            <a:r>
              <a:rPr lang="en-US" sz="2000" b="1" dirty="0">
                <a:solidFill>
                  <a:srgbClr val="0070C0"/>
                </a:solidFill>
                <a:latin typeface="Calibri" panose="020F0502020204030204" pitchFamily="34" charset="0"/>
              </a:rPr>
              <a:t>Clarity</a:t>
            </a:r>
          </a:p>
          <a:p>
            <a:pPr algn="ctr"/>
            <a:r>
              <a:rPr lang="en-US" sz="2000" b="1" dirty="0">
                <a:solidFill>
                  <a:srgbClr val="0070C0"/>
                </a:solidFill>
                <a:latin typeface="Calibri" panose="020F0502020204030204" pitchFamily="34" charset="0"/>
              </a:rPr>
              <a:t>Awareness</a:t>
            </a:r>
          </a:p>
          <a:p>
            <a:pPr algn="ctr"/>
            <a:r>
              <a:rPr lang="en-US" sz="2000" b="1" dirty="0">
                <a:solidFill>
                  <a:srgbClr val="0070C0"/>
                </a:solidFill>
                <a:latin typeface="Calibri" panose="020F0502020204030204" pitchFamily="34" charset="0"/>
              </a:rPr>
              <a:t>Attentiveness</a:t>
            </a:r>
          </a:p>
          <a:p>
            <a:pPr algn="ctr"/>
            <a:r>
              <a:rPr lang="en-US" sz="2000" b="1" dirty="0">
                <a:solidFill>
                  <a:srgbClr val="0070C0"/>
                </a:solidFill>
                <a:latin typeface="Calibri" panose="020F0502020204030204" pitchFamily="34" charset="0"/>
              </a:rPr>
              <a:t>Diplomacy</a:t>
            </a:r>
            <a:endParaRPr lang="en-US" sz="2000" dirty="0">
              <a:solidFill>
                <a:srgbClr val="0070C0"/>
              </a:solidFill>
            </a:endParaRPr>
          </a:p>
        </p:txBody>
      </p:sp>
      <p:sp>
        <p:nvSpPr>
          <p:cNvPr id="25" name="Rectangle 24"/>
          <p:cNvSpPr/>
          <p:nvPr/>
        </p:nvSpPr>
        <p:spPr>
          <a:xfrm>
            <a:off x="4788012" y="4047729"/>
            <a:ext cx="2560320" cy="2011680"/>
          </a:xfrm>
          <a:prstGeom prst="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16200000" scaled="1"/>
            <a:tileRect/>
          </a:gra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rgbClr val="000000"/>
                </a:solidFill>
                <a:latin typeface="Calibri" panose="020F0502020204030204" pitchFamily="34" charset="0"/>
              </a:rPr>
              <a:t>TEAM-ORIENTED</a:t>
            </a:r>
          </a:p>
          <a:p>
            <a:pPr algn="ctr"/>
            <a:r>
              <a:rPr lang="en-US" sz="2000" b="1" dirty="0">
                <a:solidFill>
                  <a:srgbClr val="0070C0"/>
                </a:solidFill>
                <a:latin typeface="Calibri" panose="020F0502020204030204" pitchFamily="34" charset="0"/>
              </a:rPr>
              <a:t>Collegiality</a:t>
            </a:r>
          </a:p>
          <a:p>
            <a:pPr algn="ctr"/>
            <a:r>
              <a:rPr lang="en-US" sz="2000" b="1" dirty="0">
                <a:solidFill>
                  <a:srgbClr val="0070C0"/>
                </a:solidFill>
                <a:latin typeface="Calibri" panose="020F0502020204030204" pitchFamily="34" charset="0"/>
              </a:rPr>
              <a:t>Collaboration</a:t>
            </a:r>
          </a:p>
          <a:p>
            <a:pPr algn="ctr"/>
            <a:r>
              <a:rPr lang="en-US" sz="2000" b="1" dirty="0">
                <a:solidFill>
                  <a:srgbClr val="0070C0"/>
                </a:solidFill>
                <a:latin typeface="Calibri" panose="020F0502020204030204" pitchFamily="34" charset="0"/>
              </a:rPr>
              <a:t>Contribution</a:t>
            </a:r>
          </a:p>
          <a:p>
            <a:pPr algn="ctr"/>
            <a:r>
              <a:rPr lang="en-US" sz="2000" b="1" dirty="0">
                <a:solidFill>
                  <a:srgbClr val="0070C0"/>
                </a:solidFill>
                <a:latin typeface="Calibri" panose="020F0502020204030204" pitchFamily="34" charset="0"/>
              </a:rPr>
              <a:t>Attendance</a:t>
            </a:r>
            <a:endParaRPr lang="en-US" sz="2000" dirty="0">
              <a:solidFill>
                <a:srgbClr val="0070C0"/>
              </a:solidFill>
            </a:endParaRPr>
          </a:p>
        </p:txBody>
      </p:sp>
    </p:spTree>
    <p:extLst>
      <p:ext uri="{BB962C8B-B14F-4D97-AF65-F5344CB8AC3E}">
        <p14:creationId xmlns:p14="http://schemas.microsoft.com/office/powerpoint/2010/main" val="242038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a:t>Individual Goals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705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Goals </a:t>
            </a:r>
          </a:p>
        </p:txBody>
      </p:sp>
      <p:sp>
        <p:nvSpPr>
          <p:cNvPr id="3" name="Content Placeholder 2"/>
          <p:cNvSpPr>
            <a:spLocks noGrp="1"/>
          </p:cNvSpPr>
          <p:nvPr>
            <p:ph idx="1"/>
          </p:nvPr>
        </p:nvSpPr>
        <p:spPr/>
        <p:txBody>
          <a:bodyPr/>
          <a:lstStyle/>
          <a:p>
            <a:r>
              <a:rPr lang="en-US" dirty="0"/>
              <a:t>Working with employee, supervisor defines 3-5 individual goals for each employee each cycle.</a:t>
            </a:r>
          </a:p>
          <a:p>
            <a:endParaRPr lang="en-US" dirty="0"/>
          </a:p>
          <a:p>
            <a:r>
              <a:rPr lang="en-US" dirty="0"/>
              <a:t>Not intended to cover all aspects of employee work product (institutional goals do that).</a:t>
            </a:r>
          </a:p>
          <a:p>
            <a:endParaRPr lang="en-US" dirty="0"/>
          </a:p>
          <a:p>
            <a:r>
              <a:rPr lang="en-US" dirty="0"/>
              <a:t>Focus is on key results/outcomes/deliverables, </a:t>
            </a:r>
            <a:br>
              <a:rPr lang="en-US" dirty="0"/>
            </a:br>
            <a:r>
              <a:rPr lang="en-US" dirty="0"/>
              <a:t>not steps in the process.</a:t>
            </a:r>
          </a:p>
          <a:p>
            <a:endParaRPr lang="en-US" dirty="0"/>
          </a:p>
        </p:txBody>
      </p:sp>
    </p:spTree>
    <p:extLst>
      <p:ext uri="{BB962C8B-B14F-4D97-AF65-F5344CB8AC3E}">
        <p14:creationId xmlns:p14="http://schemas.microsoft.com/office/powerpoint/2010/main" val="242300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a:t>
            </a:r>
            <a:r>
              <a:rPr lang="en-US" dirty="0" err="1"/>
              <a:t>er</a:t>
            </a:r>
            <a:r>
              <a:rPr lang="en-US" dirty="0"/>
              <a:t> Goals</a:t>
            </a:r>
          </a:p>
        </p:txBody>
      </p:sp>
      <p:sp>
        <p:nvSpPr>
          <p:cNvPr id="3" name="Content Placeholder 2"/>
          <p:cNvSpPr>
            <a:spLocks noGrp="1"/>
          </p:cNvSpPr>
          <p:nvPr>
            <p:ph idx="1"/>
          </p:nvPr>
        </p:nvSpPr>
        <p:spPr/>
        <p:txBody>
          <a:bodyPr/>
          <a:lstStyle/>
          <a:p>
            <a:r>
              <a:rPr lang="en-US" sz="3600" dirty="0"/>
              <a:t>S - Specific</a:t>
            </a:r>
          </a:p>
          <a:p>
            <a:r>
              <a:rPr lang="en-US" sz="3600" dirty="0"/>
              <a:t>M - Measurable</a:t>
            </a:r>
          </a:p>
          <a:p>
            <a:r>
              <a:rPr lang="en-US" sz="3600" dirty="0"/>
              <a:t>A - Achievable</a:t>
            </a:r>
          </a:p>
          <a:p>
            <a:r>
              <a:rPr lang="en-US" sz="3600" dirty="0"/>
              <a:t>R - Relevant</a:t>
            </a:r>
          </a:p>
          <a:p>
            <a:r>
              <a:rPr lang="en-US" sz="3600" dirty="0"/>
              <a:t>T - Time-bound</a:t>
            </a:r>
          </a:p>
          <a:p>
            <a:r>
              <a:rPr lang="en-US" sz="3600" dirty="0"/>
              <a:t>E - Expectations</a:t>
            </a:r>
          </a:p>
          <a:p>
            <a:r>
              <a:rPr lang="en-US" sz="3600" dirty="0"/>
              <a:t>R - Resources</a:t>
            </a:r>
          </a:p>
        </p:txBody>
      </p:sp>
      <p:pic>
        <p:nvPicPr>
          <p:cNvPr id="4" name="Picture 3"/>
          <p:cNvPicPr>
            <a:picLocks noChangeAspect="1"/>
          </p:cNvPicPr>
          <p:nvPr/>
        </p:nvPicPr>
        <p:blipFill>
          <a:blip r:embed="rId3"/>
          <a:stretch>
            <a:fillRect/>
          </a:stretch>
        </p:blipFill>
        <p:spPr>
          <a:xfrm>
            <a:off x="6248401" y="2133601"/>
            <a:ext cx="3633531" cy="3633531"/>
          </a:xfrm>
          <a:prstGeom prst="rect">
            <a:avLst/>
          </a:prstGeom>
        </p:spPr>
      </p:pic>
    </p:spTree>
    <p:extLst>
      <p:ext uri="{BB962C8B-B14F-4D97-AF65-F5344CB8AC3E}">
        <p14:creationId xmlns:p14="http://schemas.microsoft.com/office/powerpoint/2010/main" val="223005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Goals</a:t>
            </a:r>
          </a:p>
        </p:txBody>
      </p:sp>
      <p:sp>
        <p:nvSpPr>
          <p:cNvPr id="3" name="Content Placeholder 2"/>
          <p:cNvSpPr>
            <a:spLocks noGrp="1"/>
          </p:cNvSpPr>
          <p:nvPr>
            <p:ph idx="1"/>
          </p:nvPr>
        </p:nvSpPr>
        <p:spPr/>
        <p:txBody>
          <a:bodyPr/>
          <a:lstStyle/>
          <a:p>
            <a:r>
              <a:rPr lang="en-US" b="1" dirty="0"/>
              <a:t>Do this</a:t>
            </a:r>
            <a:r>
              <a:rPr lang="en-US" dirty="0"/>
              <a:t>….</a:t>
            </a:r>
            <a:r>
              <a:rPr lang="en-US" b="1" dirty="0"/>
              <a:t> </a:t>
            </a:r>
            <a:r>
              <a:rPr lang="en-US" dirty="0"/>
              <a:t>Present the new Performance Management plan to all SHRA supervisors before January 30, 2017</a:t>
            </a:r>
          </a:p>
          <a:p>
            <a:endParaRPr lang="en-US" dirty="0"/>
          </a:p>
          <a:p>
            <a:r>
              <a:rPr lang="en-US" b="1" dirty="0"/>
              <a:t>in order to</a:t>
            </a:r>
            <a:r>
              <a:rPr lang="en-US" dirty="0"/>
              <a:t>…. provide sufficient guidance to supervisors on new program</a:t>
            </a:r>
          </a:p>
          <a:p>
            <a:endParaRPr lang="en-US" dirty="0"/>
          </a:p>
          <a:p>
            <a:r>
              <a:rPr lang="en-US" b="1" dirty="0"/>
              <a:t>so that</a:t>
            </a:r>
            <a:r>
              <a:rPr lang="en-US" dirty="0"/>
              <a:t>…. they will be ready to develop performance plans in 2017.</a:t>
            </a:r>
          </a:p>
          <a:p>
            <a:endParaRPr lang="en-US" dirty="0"/>
          </a:p>
          <a:p>
            <a:endParaRPr lang="en-US" dirty="0"/>
          </a:p>
          <a:p>
            <a:endParaRPr lang="en-US" dirty="0"/>
          </a:p>
          <a:p>
            <a:endParaRPr lang="en-US" dirty="0"/>
          </a:p>
          <a:p>
            <a:pPr lvl="4"/>
            <a:endParaRPr lang="en-US" dirty="0"/>
          </a:p>
        </p:txBody>
      </p:sp>
    </p:spTree>
    <p:extLst>
      <p:ext uri="{BB962C8B-B14F-4D97-AF65-F5344CB8AC3E}">
        <p14:creationId xmlns:p14="http://schemas.microsoft.com/office/powerpoint/2010/main" val="88413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Individual Goals</a:t>
            </a:r>
          </a:p>
        </p:txBody>
      </p:sp>
      <p:sp>
        <p:nvSpPr>
          <p:cNvPr id="4" name="Content Placeholder 3"/>
          <p:cNvSpPr>
            <a:spLocks noGrp="1"/>
          </p:cNvSpPr>
          <p:nvPr>
            <p:ph idx="1"/>
          </p:nvPr>
        </p:nvSpPr>
        <p:spPr>
          <a:xfrm>
            <a:off x="381000" y="1371600"/>
            <a:ext cx="10972800" cy="4876800"/>
          </a:xfrm>
        </p:spPr>
        <p:txBody>
          <a:bodyPr/>
          <a:lstStyle/>
          <a:p>
            <a:r>
              <a:rPr lang="en-US" b="1" dirty="0"/>
              <a:t>Goal</a:t>
            </a:r>
            <a:r>
              <a:rPr lang="en-US" dirty="0"/>
              <a:t>: Present the new PM plan to all SHRA supervisors before January 30, 2016 in order to provide sufficient guidance to supervisors on new program so that they will be ready to develop performance plans in 2017.</a:t>
            </a:r>
          </a:p>
          <a:p>
            <a:pPr marL="109728" indent="0">
              <a:buNone/>
            </a:pPr>
            <a:endParaRPr lang="en-US" dirty="0"/>
          </a:p>
          <a:p>
            <a:r>
              <a:rPr lang="en-US" b="1" dirty="0"/>
              <a:t>Specific Deliverables</a:t>
            </a:r>
            <a:r>
              <a:rPr lang="en-US" dirty="0"/>
              <a:t>: 1. Develop a PowerPoint presentation to be used by all involved. 2. Determine what handout materials are needed.</a:t>
            </a:r>
          </a:p>
          <a:p>
            <a:pPr marL="109728" indent="0">
              <a:buNone/>
            </a:pPr>
            <a:endParaRPr lang="en-US" dirty="0"/>
          </a:p>
          <a:p>
            <a:r>
              <a:rPr lang="en-US" b="1" dirty="0"/>
              <a:t>Exceeding Expectations</a:t>
            </a:r>
            <a:r>
              <a:rPr lang="en-US" dirty="0"/>
              <a:t>: Not only present new PM plan to all supervisors face-to-face but develop online Cornerstone training based off of face-to-face presentation material as well.</a:t>
            </a:r>
          </a:p>
        </p:txBody>
      </p:sp>
    </p:spTree>
    <p:extLst>
      <p:ext uri="{BB962C8B-B14F-4D97-AF65-F5344CB8AC3E}">
        <p14:creationId xmlns:p14="http://schemas.microsoft.com/office/powerpoint/2010/main" val="3634904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Talent Development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325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Development</a:t>
            </a:r>
          </a:p>
        </p:txBody>
      </p:sp>
      <p:sp>
        <p:nvSpPr>
          <p:cNvPr id="3" name="Content Placeholder 2"/>
          <p:cNvSpPr>
            <a:spLocks noGrp="1"/>
          </p:cNvSpPr>
          <p:nvPr>
            <p:ph idx="1"/>
          </p:nvPr>
        </p:nvSpPr>
        <p:spPr/>
        <p:txBody>
          <a:bodyPr/>
          <a:lstStyle/>
          <a:p>
            <a:r>
              <a:rPr lang="en-US" dirty="0"/>
              <a:t>Recommended (not required) that each employee have at least ONE Talent Development Goal per cycle.</a:t>
            </a:r>
          </a:p>
          <a:p>
            <a:endParaRPr lang="en-US" dirty="0"/>
          </a:p>
          <a:p>
            <a:r>
              <a:rPr lang="en-US" dirty="0"/>
              <a:t>Supervisor and employee work to determine appropriate goals</a:t>
            </a:r>
          </a:p>
          <a:p>
            <a:endParaRPr lang="en-US" dirty="0"/>
          </a:p>
          <a:p>
            <a:r>
              <a:rPr lang="en-US" dirty="0"/>
              <a:t>Supervisor expected to address deficiencies of any employee who received any rating of “Not Meeting Expectations.”</a:t>
            </a:r>
          </a:p>
        </p:txBody>
      </p:sp>
    </p:spTree>
    <p:extLst>
      <p:ext uri="{BB962C8B-B14F-4D97-AF65-F5344CB8AC3E}">
        <p14:creationId xmlns:p14="http://schemas.microsoft.com/office/powerpoint/2010/main" val="108813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Program Overview</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663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Development</a:t>
            </a:r>
          </a:p>
        </p:txBody>
      </p:sp>
      <p:sp>
        <p:nvSpPr>
          <p:cNvPr id="5" name="Content Placeholder 4"/>
          <p:cNvSpPr>
            <a:spLocks noGrp="1"/>
          </p:cNvSpPr>
          <p:nvPr>
            <p:ph idx="1"/>
          </p:nvPr>
        </p:nvSpPr>
        <p:spPr>
          <a:xfrm>
            <a:off x="1905000" y="1676400"/>
            <a:ext cx="4724400" cy="3048000"/>
          </a:xfrm>
        </p:spPr>
        <p:txBody>
          <a:bodyPr/>
          <a:lstStyle/>
          <a:p>
            <a:r>
              <a:rPr lang="en-US" dirty="0"/>
              <a:t>Some examples could include securing funding for a certification program, attending seminars provided by the University, etc.</a:t>
            </a:r>
          </a:p>
        </p:txBody>
      </p:sp>
      <p:pic>
        <p:nvPicPr>
          <p:cNvPr id="6" name="Picture 5"/>
          <p:cNvPicPr>
            <a:picLocks noChangeAspect="1"/>
          </p:cNvPicPr>
          <p:nvPr/>
        </p:nvPicPr>
        <p:blipFill>
          <a:blip r:embed="rId2"/>
          <a:stretch>
            <a:fillRect/>
          </a:stretch>
        </p:blipFill>
        <p:spPr>
          <a:xfrm>
            <a:off x="7162801" y="2311401"/>
            <a:ext cx="3331475" cy="4441967"/>
          </a:xfrm>
          <a:prstGeom prst="rect">
            <a:avLst/>
          </a:prstGeom>
        </p:spPr>
      </p:pic>
    </p:spTree>
    <p:extLst>
      <p:ext uri="{BB962C8B-B14F-4D97-AF65-F5344CB8AC3E}">
        <p14:creationId xmlns:p14="http://schemas.microsoft.com/office/powerpoint/2010/main" val="2032020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Weighting and Rating</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0530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342"/>
            <a:ext cx="8229600" cy="1066800"/>
          </a:xfrm>
        </p:spPr>
        <p:txBody>
          <a:bodyPr/>
          <a:lstStyle/>
          <a:p>
            <a:r>
              <a:rPr lang="en-US" dirty="0"/>
              <a:t>Weighting and Rating</a:t>
            </a:r>
          </a:p>
        </p:txBody>
      </p:sp>
      <p:pic>
        <p:nvPicPr>
          <p:cNvPr id="4" name="Content Placeholder 3"/>
          <p:cNvPicPr>
            <a:picLocks noGrp="1" noChangeAspect="1"/>
          </p:cNvPicPr>
          <p:nvPr>
            <p:ph idx="1"/>
          </p:nvPr>
        </p:nvPicPr>
        <p:blipFill>
          <a:blip r:embed="rId2"/>
          <a:stretch>
            <a:fillRect/>
          </a:stretch>
        </p:blipFill>
        <p:spPr>
          <a:xfrm>
            <a:off x="457200" y="2570951"/>
            <a:ext cx="11293740" cy="3325635"/>
          </a:xfrm>
          <a:prstGeom prst="rect">
            <a:avLst/>
          </a:prstGeom>
        </p:spPr>
      </p:pic>
      <p:cxnSp>
        <p:nvCxnSpPr>
          <p:cNvPr id="6" name="Straight Arrow Connector 5"/>
          <p:cNvCxnSpPr/>
          <p:nvPr/>
        </p:nvCxnSpPr>
        <p:spPr>
          <a:xfrm>
            <a:off x="8153400" y="1740157"/>
            <a:ext cx="0" cy="8367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53051" y="814570"/>
            <a:ext cx="3048000" cy="1015663"/>
          </a:xfrm>
          <a:prstGeom prst="rect">
            <a:avLst/>
          </a:prstGeom>
          <a:noFill/>
        </p:spPr>
        <p:txBody>
          <a:bodyPr wrap="square" rtlCol="0">
            <a:spAutoFit/>
          </a:bodyPr>
          <a:lstStyle/>
          <a:p>
            <a:r>
              <a:rPr lang="en-US" sz="2000" dirty="0"/>
              <a:t>For Institutional Goals, the total for all must equal 50%</a:t>
            </a:r>
          </a:p>
        </p:txBody>
      </p:sp>
      <p:sp>
        <p:nvSpPr>
          <p:cNvPr id="10" name="TextBox 9"/>
          <p:cNvSpPr txBox="1"/>
          <p:nvPr/>
        </p:nvSpPr>
        <p:spPr>
          <a:xfrm>
            <a:off x="4572000" y="6096000"/>
            <a:ext cx="4953000" cy="707886"/>
          </a:xfrm>
          <a:prstGeom prst="rect">
            <a:avLst/>
          </a:prstGeom>
          <a:noFill/>
        </p:spPr>
        <p:txBody>
          <a:bodyPr wrap="square" rtlCol="0">
            <a:spAutoFit/>
          </a:bodyPr>
          <a:lstStyle/>
          <a:p>
            <a:r>
              <a:rPr lang="en-US" sz="2000" dirty="0"/>
              <a:t>Remember: “Supervision” is only applicable if the employee is a supervisor.</a:t>
            </a:r>
          </a:p>
        </p:txBody>
      </p:sp>
      <p:cxnSp>
        <p:nvCxnSpPr>
          <p:cNvPr id="11" name="Straight Arrow Connector 10"/>
          <p:cNvCxnSpPr>
            <a:stCxn id="10" idx="1"/>
          </p:cNvCxnSpPr>
          <p:nvPr/>
        </p:nvCxnSpPr>
        <p:spPr>
          <a:xfrm flipH="1" flipV="1">
            <a:off x="2895600" y="5889269"/>
            <a:ext cx="1676400" cy="560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14114" y="3124200"/>
            <a:ext cx="3048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2</a:t>
            </a:r>
          </a:p>
        </p:txBody>
      </p:sp>
      <p:sp>
        <p:nvSpPr>
          <p:cNvPr id="12" name="TextBox 11"/>
          <p:cNvSpPr txBox="1"/>
          <p:nvPr/>
        </p:nvSpPr>
        <p:spPr>
          <a:xfrm>
            <a:off x="9501051" y="4039686"/>
            <a:ext cx="3048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2</a:t>
            </a:r>
          </a:p>
        </p:txBody>
      </p:sp>
      <p:sp>
        <p:nvSpPr>
          <p:cNvPr id="13" name="TextBox 12"/>
          <p:cNvSpPr txBox="1"/>
          <p:nvPr/>
        </p:nvSpPr>
        <p:spPr>
          <a:xfrm>
            <a:off x="9487988" y="4955172"/>
            <a:ext cx="3048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2</a:t>
            </a:r>
          </a:p>
        </p:txBody>
      </p:sp>
      <p:sp>
        <p:nvSpPr>
          <p:cNvPr id="14" name="TextBox 13"/>
          <p:cNvSpPr txBox="1"/>
          <p:nvPr/>
        </p:nvSpPr>
        <p:spPr>
          <a:xfrm>
            <a:off x="9487988" y="3582880"/>
            <a:ext cx="3048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1</a:t>
            </a:r>
          </a:p>
        </p:txBody>
      </p:sp>
      <p:sp>
        <p:nvSpPr>
          <p:cNvPr id="15" name="TextBox 14"/>
          <p:cNvSpPr txBox="1"/>
          <p:nvPr/>
        </p:nvSpPr>
        <p:spPr>
          <a:xfrm>
            <a:off x="9501051" y="4496492"/>
            <a:ext cx="3048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3</a:t>
            </a:r>
          </a:p>
        </p:txBody>
      </p:sp>
      <p:sp>
        <p:nvSpPr>
          <p:cNvPr id="17" name="TextBox 16"/>
          <p:cNvSpPr txBox="1"/>
          <p:nvPr/>
        </p:nvSpPr>
        <p:spPr>
          <a:xfrm>
            <a:off x="10820400" y="3120520"/>
            <a:ext cx="8382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0.20</a:t>
            </a:r>
          </a:p>
        </p:txBody>
      </p:sp>
      <p:sp>
        <p:nvSpPr>
          <p:cNvPr id="18" name="TextBox 17"/>
          <p:cNvSpPr txBox="1"/>
          <p:nvPr/>
        </p:nvSpPr>
        <p:spPr>
          <a:xfrm>
            <a:off x="10800806" y="4514744"/>
            <a:ext cx="8382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0.30</a:t>
            </a:r>
          </a:p>
        </p:txBody>
      </p:sp>
      <p:sp>
        <p:nvSpPr>
          <p:cNvPr id="19" name="TextBox 18"/>
          <p:cNvSpPr txBox="1"/>
          <p:nvPr/>
        </p:nvSpPr>
        <p:spPr>
          <a:xfrm>
            <a:off x="10800806" y="3582880"/>
            <a:ext cx="8382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0.10</a:t>
            </a:r>
          </a:p>
        </p:txBody>
      </p:sp>
      <p:sp>
        <p:nvSpPr>
          <p:cNvPr id="20" name="TextBox 19"/>
          <p:cNvSpPr txBox="1"/>
          <p:nvPr/>
        </p:nvSpPr>
        <p:spPr>
          <a:xfrm>
            <a:off x="10800806" y="4045240"/>
            <a:ext cx="8382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0.20</a:t>
            </a:r>
          </a:p>
        </p:txBody>
      </p:sp>
      <p:sp>
        <p:nvSpPr>
          <p:cNvPr id="21" name="TextBox 20"/>
          <p:cNvSpPr txBox="1"/>
          <p:nvPr/>
        </p:nvSpPr>
        <p:spPr>
          <a:xfrm>
            <a:off x="10800806" y="4955172"/>
            <a:ext cx="8382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0.20</a:t>
            </a:r>
          </a:p>
        </p:txBody>
      </p:sp>
      <p:sp>
        <p:nvSpPr>
          <p:cNvPr id="22" name="TextBox 21"/>
          <p:cNvSpPr txBox="1"/>
          <p:nvPr/>
        </p:nvSpPr>
        <p:spPr>
          <a:xfrm>
            <a:off x="7768046" y="3120520"/>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10%</a:t>
            </a:r>
          </a:p>
        </p:txBody>
      </p:sp>
      <p:sp>
        <p:nvSpPr>
          <p:cNvPr id="23" name="TextBox 22"/>
          <p:cNvSpPr txBox="1"/>
          <p:nvPr/>
        </p:nvSpPr>
        <p:spPr>
          <a:xfrm>
            <a:off x="7768046" y="3571532"/>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10%</a:t>
            </a:r>
          </a:p>
        </p:txBody>
      </p:sp>
      <p:sp>
        <p:nvSpPr>
          <p:cNvPr id="24" name="TextBox 23"/>
          <p:cNvSpPr txBox="1"/>
          <p:nvPr/>
        </p:nvSpPr>
        <p:spPr>
          <a:xfrm>
            <a:off x="7782198" y="4022544"/>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10%</a:t>
            </a:r>
          </a:p>
        </p:txBody>
      </p:sp>
      <p:sp>
        <p:nvSpPr>
          <p:cNvPr id="25" name="TextBox 24"/>
          <p:cNvSpPr txBox="1"/>
          <p:nvPr/>
        </p:nvSpPr>
        <p:spPr>
          <a:xfrm>
            <a:off x="7783285" y="4494505"/>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10%</a:t>
            </a:r>
          </a:p>
        </p:txBody>
      </p:sp>
      <p:sp>
        <p:nvSpPr>
          <p:cNvPr id="26" name="TextBox 25"/>
          <p:cNvSpPr txBox="1"/>
          <p:nvPr/>
        </p:nvSpPr>
        <p:spPr>
          <a:xfrm>
            <a:off x="7782198" y="4955172"/>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10%</a:t>
            </a:r>
          </a:p>
        </p:txBody>
      </p:sp>
    </p:spTree>
    <p:extLst>
      <p:ext uri="{BB962C8B-B14F-4D97-AF65-F5344CB8AC3E}">
        <p14:creationId xmlns:p14="http://schemas.microsoft.com/office/powerpoint/2010/main" val="4203086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6425"/>
            <a:ext cx="8229600" cy="1066800"/>
          </a:xfrm>
        </p:spPr>
        <p:txBody>
          <a:bodyPr/>
          <a:lstStyle/>
          <a:p>
            <a:r>
              <a:rPr lang="en-US" dirty="0"/>
              <a:t>Weighting and Rating</a:t>
            </a:r>
          </a:p>
        </p:txBody>
      </p:sp>
      <p:pic>
        <p:nvPicPr>
          <p:cNvPr id="4" name="Content Placeholder 3"/>
          <p:cNvPicPr>
            <a:picLocks noGrp="1" noChangeAspect="1"/>
          </p:cNvPicPr>
          <p:nvPr>
            <p:ph idx="1"/>
          </p:nvPr>
        </p:nvPicPr>
        <p:blipFill>
          <a:blip r:embed="rId2"/>
          <a:stretch>
            <a:fillRect/>
          </a:stretch>
        </p:blipFill>
        <p:spPr>
          <a:xfrm>
            <a:off x="228600" y="3505200"/>
            <a:ext cx="11468846" cy="2967038"/>
          </a:xfrm>
          <a:prstGeom prst="rect">
            <a:avLst/>
          </a:prstGeom>
        </p:spPr>
      </p:pic>
      <p:cxnSp>
        <p:nvCxnSpPr>
          <p:cNvPr id="6" name="Straight Arrow Connector 5"/>
          <p:cNvCxnSpPr/>
          <p:nvPr/>
        </p:nvCxnSpPr>
        <p:spPr>
          <a:xfrm>
            <a:off x="8001000" y="2209800"/>
            <a:ext cx="0" cy="1295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0" y="1016169"/>
            <a:ext cx="2514600" cy="1015663"/>
          </a:xfrm>
          <a:prstGeom prst="rect">
            <a:avLst/>
          </a:prstGeom>
          <a:noFill/>
        </p:spPr>
        <p:txBody>
          <a:bodyPr wrap="square" rtlCol="0">
            <a:spAutoFit/>
          </a:bodyPr>
          <a:lstStyle/>
          <a:p>
            <a:r>
              <a:rPr lang="en-US" sz="2000" dirty="0"/>
              <a:t>The total for all Individual Goals must equal 50%</a:t>
            </a:r>
          </a:p>
        </p:txBody>
      </p:sp>
      <p:sp>
        <p:nvSpPr>
          <p:cNvPr id="8" name="TextBox 7"/>
          <p:cNvSpPr txBox="1"/>
          <p:nvPr/>
        </p:nvSpPr>
        <p:spPr>
          <a:xfrm>
            <a:off x="1568214" y="1139042"/>
            <a:ext cx="3537186" cy="1323439"/>
          </a:xfrm>
          <a:prstGeom prst="rect">
            <a:avLst/>
          </a:prstGeom>
          <a:noFill/>
        </p:spPr>
        <p:txBody>
          <a:bodyPr wrap="square" rtlCol="0">
            <a:spAutoFit/>
          </a:bodyPr>
          <a:lstStyle/>
          <a:p>
            <a:r>
              <a:rPr lang="en-US" sz="2000" dirty="0"/>
              <a:t>3-5 Individual Goals are required. We recommend 3 for the first cycle on the new PM program.</a:t>
            </a:r>
          </a:p>
        </p:txBody>
      </p:sp>
      <p:cxnSp>
        <p:nvCxnSpPr>
          <p:cNvPr id="9" name="Straight Arrow Connector 8"/>
          <p:cNvCxnSpPr/>
          <p:nvPr/>
        </p:nvCxnSpPr>
        <p:spPr>
          <a:xfrm>
            <a:off x="3336807" y="2286000"/>
            <a:ext cx="0" cy="1219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96200" y="5032880"/>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10%</a:t>
            </a:r>
          </a:p>
        </p:txBody>
      </p:sp>
      <p:sp>
        <p:nvSpPr>
          <p:cNvPr id="11" name="TextBox 10"/>
          <p:cNvSpPr txBox="1"/>
          <p:nvPr/>
        </p:nvSpPr>
        <p:spPr>
          <a:xfrm>
            <a:off x="7696200" y="5500940"/>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10%</a:t>
            </a:r>
          </a:p>
        </p:txBody>
      </p:sp>
      <p:sp>
        <p:nvSpPr>
          <p:cNvPr id="12" name="TextBox 11"/>
          <p:cNvSpPr txBox="1"/>
          <p:nvPr/>
        </p:nvSpPr>
        <p:spPr>
          <a:xfrm>
            <a:off x="7696200" y="4538885"/>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15%</a:t>
            </a:r>
          </a:p>
        </p:txBody>
      </p:sp>
      <p:sp>
        <p:nvSpPr>
          <p:cNvPr id="13" name="TextBox 12"/>
          <p:cNvSpPr txBox="1"/>
          <p:nvPr/>
        </p:nvSpPr>
        <p:spPr>
          <a:xfrm>
            <a:off x="7696200" y="4070825"/>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15%</a:t>
            </a:r>
          </a:p>
        </p:txBody>
      </p:sp>
      <p:sp>
        <p:nvSpPr>
          <p:cNvPr id="14" name="TextBox 13"/>
          <p:cNvSpPr txBox="1"/>
          <p:nvPr/>
        </p:nvSpPr>
        <p:spPr>
          <a:xfrm>
            <a:off x="9390017" y="4096382"/>
            <a:ext cx="3048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2</a:t>
            </a:r>
          </a:p>
        </p:txBody>
      </p:sp>
      <p:sp>
        <p:nvSpPr>
          <p:cNvPr id="15" name="TextBox 14"/>
          <p:cNvSpPr txBox="1"/>
          <p:nvPr/>
        </p:nvSpPr>
        <p:spPr>
          <a:xfrm>
            <a:off x="9390017" y="4576239"/>
            <a:ext cx="3048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2</a:t>
            </a:r>
          </a:p>
        </p:txBody>
      </p:sp>
      <p:sp>
        <p:nvSpPr>
          <p:cNvPr id="16" name="TextBox 15"/>
          <p:cNvSpPr txBox="1"/>
          <p:nvPr/>
        </p:nvSpPr>
        <p:spPr>
          <a:xfrm>
            <a:off x="9390017" y="5032880"/>
            <a:ext cx="3048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1</a:t>
            </a:r>
          </a:p>
        </p:txBody>
      </p:sp>
      <p:sp>
        <p:nvSpPr>
          <p:cNvPr id="17" name="TextBox 16"/>
          <p:cNvSpPr txBox="1"/>
          <p:nvPr/>
        </p:nvSpPr>
        <p:spPr>
          <a:xfrm>
            <a:off x="9390017" y="5539211"/>
            <a:ext cx="304800" cy="400110"/>
          </a:xfrm>
          <a:prstGeom prst="rect">
            <a:avLst/>
          </a:prstGeom>
          <a:solidFill>
            <a:schemeClr val="bg1"/>
          </a:solidFill>
        </p:spPr>
        <p:txBody>
          <a:bodyPr wrap="square" rtlCol="0">
            <a:spAutoFit/>
          </a:bodyPr>
          <a:lstStyle/>
          <a:p>
            <a:r>
              <a:rPr lang="en-US" sz="2000" b="1" dirty="0">
                <a:latin typeface="Arial Black" panose="020B0A04020102020204" pitchFamily="34" charset="0"/>
              </a:rPr>
              <a:t>3</a:t>
            </a:r>
          </a:p>
        </p:txBody>
      </p:sp>
      <p:sp>
        <p:nvSpPr>
          <p:cNvPr id="18" name="TextBox 17"/>
          <p:cNvSpPr txBox="1"/>
          <p:nvPr/>
        </p:nvSpPr>
        <p:spPr>
          <a:xfrm>
            <a:off x="10715555" y="5500940"/>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0.30</a:t>
            </a:r>
          </a:p>
        </p:txBody>
      </p:sp>
      <p:sp>
        <p:nvSpPr>
          <p:cNvPr id="19" name="TextBox 18"/>
          <p:cNvSpPr txBox="1"/>
          <p:nvPr/>
        </p:nvSpPr>
        <p:spPr>
          <a:xfrm>
            <a:off x="10715555" y="5032880"/>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0.10</a:t>
            </a:r>
          </a:p>
        </p:txBody>
      </p:sp>
      <p:sp>
        <p:nvSpPr>
          <p:cNvPr id="20" name="TextBox 19"/>
          <p:cNvSpPr txBox="1"/>
          <p:nvPr/>
        </p:nvSpPr>
        <p:spPr>
          <a:xfrm>
            <a:off x="10715555" y="4538885"/>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0.30</a:t>
            </a:r>
          </a:p>
        </p:txBody>
      </p:sp>
      <p:sp>
        <p:nvSpPr>
          <p:cNvPr id="21" name="TextBox 20"/>
          <p:cNvSpPr txBox="1"/>
          <p:nvPr/>
        </p:nvSpPr>
        <p:spPr>
          <a:xfrm>
            <a:off x="10715555" y="4074747"/>
            <a:ext cx="838200" cy="400110"/>
          </a:xfrm>
          <a:prstGeom prst="rect">
            <a:avLst/>
          </a:prstGeom>
          <a:solidFill>
            <a:schemeClr val="bg1"/>
          </a:solidFill>
        </p:spPr>
        <p:txBody>
          <a:bodyPr wrap="square" rtlCol="0">
            <a:spAutoFit/>
          </a:bodyPr>
          <a:lstStyle/>
          <a:p>
            <a:pPr algn="ctr"/>
            <a:r>
              <a:rPr lang="en-US" sz="2000" b="1" dirty="0">
                <a:latin typeface="Arial Black" panose="020B0A04020102020204" pitchFamily="34" charset="0"/>
              </a:rPr>
              <a:t>0.30</a:t>
            </a:r>
          </a:p>
        </p:txBody>
      </p:sp>
    </p:spTree>
    <p:extLst>
      <p:ext uri="{BB962C8B-B14F-4D97-AF65-F5344CB8AC3E}">
        <p14:creationId xmlns:p14="http://schemas.microsoft.com/office/powerpoint/2010/main" val="347378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Weighting and Rate</a:t>
            </a:r>
          </a:p>
        </p:txBody>
      </p:sp>
      <p:sp>
        <p:nvSpPr>
          <p:cNvPr id="3" name="Content Placeholder 2"/>
          <p:cNvSpPr>
            <a:spLocks noGrp="1"/>
          </p:cNvSpPr>
          <p:nvPr>
            <p:ph idx="1"/>
          </p:nvPr>
        </p:nvSpPr>
        <p:spPr>
          <a:xfrm>
            <a:off x="508000" y="1676400"/>
            <a:ext cx="8255000" cy="4876800"/>
          </a:xfrm>
        </p:spPr>
        <p:txBody>
          <a:bodyPr/>
          <a:lstStyle/>
          <a:p>
            <a:r>
              <a:rPr lang="en-US" dirty="0"/>
              <a:t>Note: Weights (as well as goals) can be changed during the Performance Cycle. However, this would only be due to significant extenuating circumstances. </a:t>
            </a:r>
          </a:p>
        </p:txBody>
      </p:sp>
    </p:spTree>
    <p:extLst>
      <p:ext uri="{BB962C8B-B14F-4D97-AF65-F5344CB8AC3E}">
        <p14:creationId xmlns:p14="http://schemas.microsoft.com/office/powerpoint/2010/main" val="526461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0972800" cy="1066800"/>
          </a:xfrm>
        </p:spPr>
        <p:txBody>
          <a:bodyPr/>
          <a:lstStyle/>
          <a:p>
            <a:r>
              <a:rPr lang="en-US" dirty="0"/>
              <a:t>Weighting and Rating</a:t>
            </a:r>
          </a:p>
        </p:txBody>
      </p:sp>
      <p:graphicFrame>
        <p:nvGraphicFramePr>
          <p:cNvPr id="4" name="Content Placeholder 3"/>
          <p:cNvGraphicFramePr>
            <a:graphicFrameLocks noGrp="1"/>
          </p:cNvGraphicFramePr>
          <p:nvPr>
            <p:ph idx="1"/>
          </p:nvPr>
        </p:nvGraphicFramePr>
        <p:xfrm>
          <a:off x="508000" y="1676400"/>
          <a:ext cx="10972800" cy="36830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r>
                        <a:rPr lang="en-US" dirty="0"/>
                        <a:t>Scoring</a:t>
                      </a:r>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  Rate each </a:t>
                      </a:r>
                      <a:r>
                        <a:rPr lang="en-US" b="1" dirty="0"/>
                        <a:t>Individual</a:t>
                      </a:r>
                      <a:r>
                        <a:rPr lang="en-US" dirty="0"/>
                        <a:t> and </a:t>
                      </a:r>
                      <a:r>
                        <a:rPr lang="en-US" b="1" dirty="0"/>
                        <a:t>Institutional</a:t>
                      </a:r>
                      <a:r>
                        <a:rPr lang="en-US" b="1" baseline="0" dirty="0"/>
                        <a:t> Goal</a:t>
                      </a:r>
                      <a:endParaRPr lang="en-US" b="1" dirty="0"/>
                    </a:p>
                  </a:txBody>
                  <a:tcPr/>
                </a:tc>
                <a:tc>
                  <a:txBody>
                    <a:bodyPr/>
                    <a:lstStyle/>
                    <a:p>
                      <a:r>
                        <a:rPr lang="en-US" dirty="0"/>
                        <a:t>Add all of the </a:t>
                      </a:r>
                      <a:r>
                        <a:rPr lang="en-US" b="1" dirty="0"/>
                        <a:t>Scores</a:t>
                      </a:r>
                      <a:r>
                        <a:rPr lang="en-US" baseline="0" dirty="0"/>
                        <a:t> together to assign a </a:t>
                      </a:r>
                      <a:r>
                        <a:rPr lang="en-US" b="1" baseline="0" dirty="0"/>
                        <a:t>Final Overall Rating</a:t>
                      </a:r>
                      <a:endParaRPr lang="en-US" b="1" dirty="0"/>
                    </a:p>
                  </a:txBody>
                  <a:tcPr/>
                </a:tc>
                <a:extLst>
                  <a:ext uri="{0D108BD9-81ED-4DB2-BD59-A6C34878D82A}">
                    <a16:rowId xmlns:a16="http://schemas.microsoft.com/office/drawing/2014/main" val="10001"/>
                  </a:ext>
                </a:extLst>
              </a:tr>
              <a:tr h="370840">
                <a:tc>
                  <a:txBody>
                    <a:bodyPr/>
                    <a:lstStyle/>
                    <a:p>
                      <a:r>
                        <a:rPr lang="en-US" dirty="0"/>
                        <a:t>  1</a:t>
                      </a:r>
                      <a:r>
                        <a:rPr lang="en-US" baseline="0" dirty="0"/>
                        <a:t> = Not Meeting Expectations</a:t>
                      </a:r>
                      <a:endParaRPr lang="en-US" dirty="0"/>
                    </a:p>
                  </a:txBody>
                  <a:tcPr/>
                </a:tc>
                <a:tc>
                  <a:txBody>
                    <a:bodyPr/>
                    <a:lstStyle/>
                    <a:p>
                      <a:r>
                        <a:rPr lang="en-US" dirty="0"/>
                        <a:t>1.00</a:t>
                      </a:r>
                      <a:r>
                        <a:rPr lang="en-US" baseline="0" dirty="0"/>
                        <a:t> – 1.69 = Not Meeting Expectations</a:t>
                      </a:r>
                      <a:endParaRPr lang="en-US" dirty="0"/>
                    </a:p>
                  </a:txBody>
                  <a:tcPr/>
                </a:tc>
                <a:extLst>
                  <a:ext uri="{0D108BD9-81ED-4DB2-BD59-A6C34878D82A}">
                    <a16:rowId xmlns:a16="http://schemas.microsoft.com/office/drawing/2014/main" val="10002"/>
                  </a:ext>
                </a:extLst>
              </a:tr>
              <a:tr h="370840">
                <a:tc>
                  <a:txBody>
                    <a:bodyPr/>
                    <a:lstStyle/>
                    <a:p>
                      <a:r>
                        <a:rPr lang="en-US" dirty="0"/>
                        <a:t>  2</a:t>
                      </a:r>
                      <a:r>
                        <a:rPr lang="en-US" baseline="0" dirty="0"/>
                        <a:t> = Meeting Expectations</a:t>
                      </a:r>
                      <a:endParaRPr lang="en-US" dirty="0"/>
                    </a:p>
                  </a:txBody>
                  <a:tcPr/>
                </a:tc>
                <a:tc>
                  <a:txBody>
                    <a:bodyPr/>
                    <a:lstStyle/>
                    <a:p>
                      <a:r>
                        <a:rPr lang="en-US" dirty="0"/>
                        <a:t>1.70 -  2.69 = Meeting Expectations</a:t>
                      </a:r>
                    </a:p>
                  </a:txBody>
                  <a:tcPr/>
                </a:tc>
                <a:extLst>
                  <a:ext uri="{0D108BD9-81ED-4DB2-BD59-A6C34878D82A}">
                    <a16:rowId xmlns:a16="http://schemas.microsoft.com/office/drawing/2014/main" val="10003"/>
                  </a:ext>
                </a:extLst>
              </a:tr>
              <a:tr h="370840">
                <a:tc>
                  <a:txBody>
                    <a:bodyPr/>
                    <a:lstStyle/>
                    <a:p>
                      <a:r>
                        <a:rPr lang="en-US" dirty="0"/>
                        <a:t>  3 =</a:t>
                      </a:r>
                      <a:r>
                        <a:rPr lang="en-US" baseline="0" dirty="0"/>
                        <a:t> Exceeding Expectations</a:t>
                      </a:r>
                      <a:endParaRPr lang="en-US" dirty="0"/>
                    </a:p>
                  </a:txBody>
                  <a:tcPr/>
                </a:tc>
                <a:tc>
                  <a:txBody>
                    <a:bodyPr/>
                    <a:lstStyle/>
                    <a:p>
                      <a:r>
                        <a:rPr lang="en-US" dirty="0"/>
                        <a:t>2.70 -  3.00 = Exceeding</a:t>
                      </a:r>
                      <a:r>
                        <a:rPr lang="en-US" baseline="0" dirty="0"/>
                        <a:t> Expectations</a:t>
                      </a:r>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Multiply the </a:t>
                      </a:r>
                      <a:r>
                        <a:rPr lang="en-US" b="1" dirty="0"/>
                        <a:t>Weight</a:t>
                      </a:r>
                      <a:r>
                        <a:rPr lang="en-US" dirty="0"/>
                        <a:t> by</a:t>
                      </a:r>
                      <a:r>
                        <a:rPr lang="en-US" baseline="0" dirty="0"/>
                        <a:t> the </a:t>
                      </a:r>
                      <a:r>
                        <a:rPr lang="en-US" b="1" baseline="0" dirty="0"/>
                        <a:t>Rating</a:t>
                      </a:r>
                      <a:r>
                        <a:rPr lang="en-US" baseline="0" dirty="0"/>
                        <a:t> to get the </a:t>
                      </a:r>
                      <a:r>
                        <a:rPr lang="en-US" b="1" baseline="0" dirty="0"/>
                        <a:t>Score</a:t>
                      </a:r>
                      <a:r>
                        <a:rPr lang="en-US" baseline="0" dirty="0"/>
                        <a:t> for each goal. Use two decimal places.         (Example: 10% x 2 = .20)</a:t>
                      </a:r>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025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0972800" cy="1066800"/>
          </a:xfrm>
        </p:spPr>
        <p:txBody>
          <a:bodyPr/>
          <a:lstStyle/>
          <a:p>
            <a:r>
              <a:rPr lang="en-US" dirty="0"/>
              <a:t>Weighting and Rating</a:t>
            </a:r>
          </a:p>
        </p:txBody>
      </p:sp>
      <p:pic>
        <p:nvPicPr>
          <p:cNvPr id="4" name="Picture 3"/>
          <p:cNvPicPr>
            <a:picLocks noChangeAspect="1"/>
          </p:cNvPicPr>
          <p:nvPr/>
        </p:nvPicPr>
        <p:blipFill rotWithShape="1">
          <a:blip r:embed="rId2"/>
          <a:srcRect/>
          <a:stretch/>
        </p:blipFill>
        <p:spPr>
          <a:xfrm>
            <a:off x="1540042" y="1128238"/>
            <a:ext cx="8501597" cy="2204058"/>
          </a:xfrm>
          <a:prstGeom prst="rect">
            <a:avLst/>
          </a:prstGeom>
        </p:spPr>
      </p:pic>
      <p:pic>
        <p:nvPicPr>
          <p:cNvPr id="6" name="Picture 5"/>
          <p:cNvPicPr>
            <a:picLocks noChangeAspect="1"/>
          </p:cNvPicPr>
          <p:nvPr/>
        </p:nvPicPr>
        <p:blipFill rotWithShape="1">
          <a:blip r:embed="rId3"/>
          <a:srcRect r="120"/>
          <a:stretch/>
        </p:blipFill>
        <p:spPr>
          <a:xfrm>
            <a:off x="1600199" y="5339731"/>
            <a:ext cx="8441441" cy="1518269"/>
          </a:xfrm>
          <a:prstGeom prst="rect">
            <a:avLst/>
          </a:prstGeom>
        </p:spPr>
      </p:pic>
      <p:pic>
        <p:nvPicPr>
          <p:cNvPr id="9" name="Picture 8"/>
          <p:cNvPicPr>
            <a:picLocks noChangeAspect="1"/>
          </p:cNvPicPr>
          <p:nvPr/>
        </p:nvPicPr>
        <p:blipFill>
          <a:blip r:embed="rId4"/>
          <a:stretch>
            <a:fillRect/>
          </a:stretch>
        </p:blipFill>
        <p:spPr>
          <a:xfrm>
            <a:off x="1600199" y="3395422"/>
            <a:ext cx="8441441" cy="1901206"/>
          </a:xfrm>
          <a:prstGeom prst="rect">
            <a:avLst/>
          </a:prstGeom>
        </p:spPr>
      </p:pic>
      <p:pic>
        <p:nvPicPr>
          <p:cNvPr id="10" name="Picture 9"/>
          <p:cNvPicPr>
            <a:picLocks noChangeAspect="1"/>
          </p:cNvPicPr>
          <p:nvPr/>
        </p:nvPicPr>
        <p:blipFill>
          <a:blip r:embed="rId5"/>
          <a:stretch>
            <a:fillRect/>
          </a:stretch>
        </p:blipFill>
        <p:spPr>
          <a:xfrm>
            <a:off x="9448800" y="5426912"/>
            <a:ext cx="352425" cy="209550"/>
          </a:xfrm>
          <a:prstGeom prst="rect">
            <a:avLst/>
          </a:prstGeom>
        </p:spPr>
      </p:pic>
      <p:pic>
        <p:nvPicPr>
          <p:cNvPr id="11" name="Picture 10"/>
          <p:cNvPicPr>
            <a:picLocks noChangeAspect="1"/>
          </p:cNvPicPr>
          <p:nvPr/>
        </p:nvPicPr>
        <p:blipFill>
          <a:blip r:embed="rId6"/>
          <a:stretch>
            <a:fillRect/>
          </a:stretch>
        </p:blipFill>
        <p:spPr>
          <a:xfrm>
            <a:off x="6705600" y="6477000"/>
            <a:ext cx="190500" cy="228600"/>
          </a:xfrm>
          <a:prstGeom prst="rect">
            <a:avLst/>
          </a:prstGeom>
        </p:spPr>
      </p:pic>
      <p:pic>
        <p:nvPicPr>
          <p:cNvPr id="12" name="Picture 11"/>
          <p:cNvPicPr>
            <a:picLocks noChangeAspect="1"/>
          </p:cNvPicPr>
          <p:nvPr/>
        </p:nvPicPr>
        <p:blipFill>
          <a:blip r:embed="rId7"/>
          <a:stretch>
            <a:fillRect/>
          </a:stretch>
        </p:blipFill>
        <p:spPr>
          <a:xfrm>
            <a:off x="9486899" y="6434137"/>
            <a:ext cx="276225" cy="314325"/>
          </a:xfrm>
          <a:prstGeom prst="rect">
            <a:avLst/>
          </a:prstGeom>
        </p:spPr>
      </p:pic>
      <p:pic>
        <p:nvPicPr>
          <p:cNvPr id="13" name="Picture 12"/>
          <p:cNvPicPr>
            <a:picLocks noChangeAspect="1"/>
          </p:cNvPicPr>
          <p:nvPr/>
        </p:nvPicPr>
        <p:blipFill>
          <a:blip r:embed="rId8"/>
          <a:stretch>
            <a:fillRect/>
          </a:stretch>
        </p:blipFill>
        <p:spPr>
          <a:xfrm>
            <a:off x="9505949" y="6052917"/>
            <a:ext cx="188992" cy="225572"/>
          </a:xfrm>
          <a:prstGeom prst="rect">
            <a:avLst/>
          </a:prstGeom>
        </p:spPr>
      </p:pic>
      <p:sp>
        <p:nvSpPr>
          <p:cNvPr id="14" name="TextBox 13"/>
          <p:cNvSpPr txBox="1"/>
          <p:nvPr/>
        </p:nvSpPr>
        <p:spPr>
          <a:xfrm>
            <a:off x="10210800" y="2037701"/>
            <a:ext cx="1819275" cy="2308324"/>
          </a:xfrm>
          <a:prstGeom prst="rect">
            <a:avLst/>
          </a:prstGeom>
          <a:noFill/>
        </p:spPr>
        <p:txBody>
          <a:bodyPr wrap="square" rtlCol="0">
            <a:spAutoFit/>
          </a:bodyPr>
          <a:lstStyle/>
          <a:p>
            <a:r>
              <a:rPr lang="en-US" dirty="0"/>
              <a:t>Add all of the scores from Institutional Goals and Individual Goals to calculate Total Score.</a:t>
            </a:r>
          </a:p>
        </p:txBody>
      </p:sp>
      <p:cxnSp>
        <p:nvCxnSpPr>
          <p:cNvPr id="15" name="Straight Arrow Connector 14"/>
          <p:cNvCxnSpPr/>
          <p:nvPr/>
        </p:nvCxnSpPr>
        <p:spPr>
          <a:xfrm flipH="1">
            <a:off x="10210800" y="4371455"/>
            <a:ext cx="685800" cy="9682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999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Calibration Discussions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4337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 Overview</a:t>
            </a:r>
          </a:p>
        </p:txBody>
      </p:sp>
      <p:sp>
        <p:nvSpPr>
          <p:cNvPr id="3" name="Content Placeholder 2"/>
          <p:cNvSpPr>
            <a:spLocks noGrp="1"/>
          </p:cNvSpPr>
          <p:nvPr>
            <p:ph idx="1"/>
          </p:nvPr>
        </p:nvSpPr>
        <p:spPr/>
        <p:txBody>
          <a:bodyPr/>
          <a:lstStyle/>
          <a:p>
            <a:r>
              <a:rPr lang="en-US" dirty="0"/>
              <a:t>Discussions to set performance expectations and ratings fairly and consistently among similar positions.</a:t>
            </a:r>
          </a:p>
          <a:p>
            <a:endParaRPr lang="en-US" dirty="0"/>
          </a:p>
          <a:p>
            <a:r>
              <a:rPr lang="en-US" dirty="0"/>
              <a:t>Sessions held among peer supervisors in a supervisory team (all supervisors reporting to same manager)</a:t>
            </a:r>
          </a:p>
          <a:p>
            <a:endParaRPr lang="en-US" dirty="0"/>
          </a:p>
          <a:p>
            <a:pPr lvl="1"/>
            <a:r>
              <a:rPr lang="en-US" dirty="0"/>
              <a:t>Typically facilitated by the manager of the supervisory team</a:t>
            </a:r>
          </a:p>
        </p:txBody>
      </p:sp>
    </p:spTree>
    <p:extLst>
      <p:ext uri="{BB962C8B-B14F-4D97-AF65-F5344CB8AC3E}">
        <p14:creationId xmlns:p14="http://schemas.microsoft.com/office/powerpoint/2010/main" val="589310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 Overview</a:t>
            </a:r>
          </a:p>
        </p:txBody>
      </p:sp>
      <p:sp>
        <p:nvSpPr>
          <p:cNvPr id="3" name="Content Placeholder 2"/>
          <p:cNvSpPr>
            <a:spLocks noGrp="1"/>
          </p:cNvSpPr>
          <p:nvPr>
            <p:ph idx="1"/>
          </p:nvPr>
        </p:nvSpPr>
        <p:spPr/>
        <p:txBody>
          <a:bodyPr/>
          <a:lstStyle/>
          <a:p>
            <a:r>
              <a:rPr lang="en-US" dirty="0"/>
              <a:t>Value of Calibration</a:t>
            </a:r>
          </a:p>
          <a:p>
            <a:pPr lvl="1"/>
            <a:r>
              <a:rPr lang="en-US" dirty="0"/>
              <a:t>Helps supervisors set and apply similar standards</a:t>
            </a:r>
          </a:p>
          <a:p>
            <a:pPr lvl="1"/>
            <a:endParaRPr lang="en-US" dirty="0"/>
          </a:p>
          <a:p>
            <a:pPr lvl="1"/>
            <a:r>
              <a:rPr lang="en-US" dirty="0"/>
              <a:t>Helps identify and correct potential biases or errors</a:t>
            </a:r>
          </a:p>
          <a:p>
            <a:pPr lvl="1"/>
            <a:endParaRPr lang="en-US" dirty="0"/>
          </a:p>
          <a:p>
            <a:pPr lvl="1"/>
            <a:r>
              <a:rPr lang="en-US" dirty="0"/>
              <a:t>Encourages supervisors to think through expectations and ratings before giving them to employees</a:t>
            </a:r>
          </a:p>
          <a:p>
            <a:pPr lvl="1"/>
            <a:endParaRPr lang="en-US" dirty="0"/>
          </a:p>
          <a:p>
            <a:pPr lvl="1"/>
            <a:r>
              <a:rPr lang="en-US" dirty="0"/>
              <a:t>Ensures consistency among departmental units</a:t>
            </a:r>
          </a:p>
          <a:p>
            <a:pPr lvl="1"/>
            <a:endParaRPr lang="en-US" dirty="0"/>
          </a:p>
          <a:p>
            <a:pPr lvl="1"/>
            <a:endParaRPr lang="en-US" dirty="0"/>
          </a:p>
        </p:txBody>
      </p:sp>
    </p:spTree>
    <p:extLst>
      <p:ext uri="{BB962C8B-B14F-4D97-AF65-F5344CB8AC3E}">
        <p14:creationId xmlns:p14="http://schemas.microsoft.com/office/powerpoint/2010/main" val="259556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10972800" cy="1066800"/>
          </a:xfrm>
        </p:spPr>
        <p:txBody>
          <a:bodyPr/>
          <a:lstStyle/>
          <a:p>
            <a:r>
              <a:rPr lang="en-US" dirty="0"/>
              <a:t>Major Changes Overview</a:t>
            </a:r>
          </a:p>
        </p:txBody>
      </p:sp>
      <p:sp>
        <p:nvSpPr>
          <p:cNvPr id="4" name="TextBox 3"/>
          <p:cNvSpPr txBox="1"/>
          <p:nvPr/>
        </p:nvSpPr>
        <p:spPr>
          <a:xfrm>
            <a:off x="683623" y="1676400"/>
            <a:ext cx="3886200" cy="584775"/>
          </a:xfrm>
          <a:prstGeom prst="rect">
            <a:avLst/>
          </a:prstGeom>
          <a:noFill/>
        </p:spPr>
        <p:txBody>
          <a:bodyPr wrap="square" rtlCol="0">
            <a:spAutoFit/>
          </a:bodyPr>
          <a:lstStyle/>
          <a:p>
            <a:r>
              <a:rPr lang="en-US" sz="3200" dirty="0">
                <a:solidFill>
                  <a:srgbClr val="000000"/>
                </a:solidFill>
              </a:rPr>
              <a:t>Core Work Values</a:t>
            </a:r>
          </a:p>
        </p:txBody>
      </p:sp>
      <p:sp>
        <p:nvSpPr>
          <p:cNvPr id="5" name="TextBox 4"/>
          <p:cNvSpPr txBox="1"/>
          <p:nvPr/>
        </p:nvSpPr>
        <p:spPr>
          <a:xfrm>
            <a:off x="7086600" y="1676400"/>
            <a:ext cx="3810000" cy="954107"/>
          </a:xfrm>
          <a:prstGeom prst="rect">
            <a:avLst/>
          </a:prstGeom>
          <a:noFill/>
        </p:spPr>
        <p:txBody>
          <a:bodyPr wrap="square" rtlCol="0">
            <a:spAutoFit/>
          </a:bodyPr>
          <a:lstStyle/>
          <a:p>
            <a:r>
              <a:rPr lang="en-US" sz="3200" dirty="0">
                <a:solidFill>
                  <a:srgbClr val="000000"/>
                </a:solidFill>
              </a:rPr>
              <a:t>Institutional Goals </a:t>
            </a:r>
            <a:r>
              <a:rPr lang="en-US" sz="2400" dirty="0">
                <a:solidFill>
                  <a:srgbClr val="000000"/>
                </a:solidFill>
              </a:rPr>
              <a:t>(with calibration)</a:t>
            </a:r>
          </a:p>
        </p:txBody>
      </p:sp>
      <p:sp>
        <p:nvSpPr>
          <p:cNvPr id="6" name="TextBox 5"/>
          <p:cNvSpPr txBox="1"/>
          <p:nvPr/>
        </p:nvSpPr>
        <p:spPr>
          <a:xfrm>
            <a:off x="683623" y="2819400"/>
            <a:ext cx="2667000" cy="584775"/>
          </a:xfrm>
          <a:prstGeom prst="rect">
            <a:avLst/>
          </a:prstGeom>
          <a:noFill/>
        </p:spPr>
        <p:txBody>
          <a:bodyPr wrap="square" rtlCol="0">
            <a:spAutoFit/>
          </a:bodyPr>
          <a:lstStyle/>
          <a:p>
            <a:r>
              <a:rPr lang="en-US" sz="3200" dirty="0">
                <a:solidFill>
                  <a:srgbClr val="000000"/>
                </a:solidFill>
              </a:rPr>
              <a:t>Job Duties</a:t>
            </a:r>
          </a:p>
        </p:txBody>
      </p:sp>
      <p:sp>
        <p:nvSpPr>
          <p:cNvPr id="7" name="TextBox 6"/>
          <p:cNvSpPr txBox="1"/>
          <p:nvPr/>
        </p:nvSpPr>
        <p:spPr>
          <a:xfrm>
            <a:off x="7077890" y="2819400"/>
            <a:ext cx="3513909" cy="954107"/>
          </a:xfrm>
          <a:prstGeom prst="rect">
            <a:avLst/>
          </a:prstGeom>
          <a:noFill/>
        </p:spPr>
        <p:txBody>
          <a:bodyPr wrap="square" rtlCol="0">
            <a:spAutoFit/>
          </a:bodyPr>
          <a:lstStyle/>
          <a:p>
            <a:r>
              <a:rPr lang="en-US" sz="3200" dirty="0">
                <a:solidFill>
                  <a:srgbClr val="000000"/>
                </a:solidFill>
              </a:rPr>
              <a:t>Individual Goals </a:t>
            </a:r>
            <a:r>
              <a:rPr lang="en-US" sz="2400" dirty="0">
                <a:solidFill>
                  <a:srgbClr val="000000"/>
                </a:solidFill>
              </a:rPr>
              <a:t>(with calibration)</a:t>
            </a:r>
          </a:p>
        </p:txBody>
      </p:sp>
      <p:sp>
        <p:nvSpPr>
          <p:cNvPr id="8" name="TextBox 7"/>
          <p:cNvSpPr txBox="1"/>
          <p:nvPr/>
        </p:nvSpPr>
        <p:spPr>
          <a:xfrm>
            <a:off x="683622" y="3962400"/>
            <a:ext cx="3354977" cy="584775"/>
          </a:xfrm>
          <a:prstGeom prst="rect">
            <a:avLst/>
          </a:prstGeom>
          <a:noFill/>
        </p:spPr>
        <p:txBody>
          <a:bodyPr wrap="square" rtlCol="0">
            <a:spAutoFit/>
          </a:bodyPr>
          <a:lstStyle/>
          <a:p>
            <a:r>
              <a:rPr lang="en-US" sz="3200" dirty="0">
                <a:solidFill>
                  <a:srgbClr val="000000"/>
                </a:solidFill>
              </a:rPr>
              <a:t>Five-Point Scale</a:t>
            </a:r>
          </a:p>
        </p:txBody>
      </p:sp>
      <p:sp>
        <p:nvSpPr>
          <p:cNvPr id="9" name="TextBox 8"/>
          <p:cNvSpPr txBox="1"/>
          <p:nvPr/>
        </p:nvSpPr>
        <p:spPr>
          <a:xfrm>
            <a:off x="7077889" y="3962400"/>
            <a:ext cx="3513909" cy="954107"/>
          </a:xfrm>
          <a:prstGeom prst="rect">
            <a:avLst/>
          </a:prstGeom>
          <a:noFill/>
        </p:spPr>
        <p:txBody>
          <a:bodyPr wrap="square" rtlCol="0">
            <a:spAutoFit/>
          </a:bodyPr>
          <a:lstStyle/>
          <a:p>
            <a:r>
              <a:rPr lang="en-US" sz="3200" dirty="0">
                <a:solidFill>
                  <a:srgbClr val="000000"/>
                </a:solidFill>
              </a:rPr>
              <a:t>Three-Point Scale </a:t>
            </a:r>
            <a:r>
              <a:rPr lang="en-US" sz="2400" dirty="0">
                <a:solidFill>
                  <a:srgbClr val="000000"/>
                </a:solidFill>
              </a:rPr>
              <a:t>(with calibration)</a:t>
            </a:r>
          </a:p>
        </p:txBody>
      </p:sp>
      <p:cxnSp>
        <p:nvCxnSpPr>
          <p:cNvPr id="11" name="Straight Arrow Connector 10"/>
          <p:cNvCxnSpPr>
            <a:stCxn id="4" idx="3"/>
          </p:cNvCxnSpPr>
          <p:nvPr/>
        </p:nvCxnSpPr>
        <p:spPr>
          <a:xfrm>
            <a:off x="4569823" y="1968788"/>
            <a:ext cx="2059577" cy="124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69822" y="4257290"/>
            <a:ext cx="2059577" cy="124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69822" y="3099375"/>
            <a:ext cx="2059577" cy="124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27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 Timeline</a:t>
            </a:r>
          </a:p>
        </p:txBody>
      </p:sp>
      <p:sp>
        <p:nvSpPr>
          <p:cNvPr id="3" name="Content Placeholder 2"/>
          <p:cNvSpPr>
            <a:spLocks noGrp="1"/>
          </p:cNvSpPr>
          <p:nvPr>
            <p:ph idx="1"/>
          </p:nvPr>
        </p:nvSpPr>
        <p:spPr/>
        <p:txBody>
          <a:bodyPr/>
          <a:lstStyle/>
          <a:p>
            <a:r>
              <a:rPr lang="en-US" dirty="0"/>
              <a:t>Both performance plans and annual appraisals need to be completed in the months of April and May</a:t>
            </a:r>
          </a:p>
          <a:p>
            <a:endParaRPr lang="en-US" dirty="0"/>
          </a:p>
          <a:p>
            <a:pPr lvl="1"/>
            <a:r>
              <a:rPr lang="en-US" dirty="0"/>
              <a:t>Typically supervisory teams should be meeting in mid-to-late April to hold calibration discussions for both the Annual Appraisal and the upcoming year’s Performance Plan.</a:t>
            </a:r>
          </a:p>
          <a:p>
            <a:pPr lvl="1"/>
            <a:endParaRPr lang="en-US" dirty="0"/>
          </a:p>
          <a:p>
            <a:pPr lvl="1"/>
            <a:r>
              <a:rPr lang="en-US" dirty="0"/>
              <a:t>These meetings are held before the supervisor can review the Annual Appraisal or the Performance Plan with the evaluated employee.</a:t>
            </a:r>
          </a:p>
          <a:p>
            <a:pPr lvl="1"/>
            <a:endParaRPr lang="en-US" dirty="0"/>
          </a:p>
          <a:p>
            <a:endParaRPr lang="en-US" dirty="0"/>
          </a:p>
        </p:txBody>
      </p:sp>
    </p:spTree>
    <p:extLst>
      <p:ext uri="{BB962C8B-B14F-4D97-AF65-F5344CB8AC3E}">
        <p14:creationId xmlns:p14="http://schemas.microsoft.com/office/powerpoint/2010/main" val="889323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28600" y="4849041"/>
            <a:ext cx="5105400" cy="1752600"/>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Clr>
                <a:srgbClr val="000000"/>
              </a:buClr>
              <a:buFont typeface="Georgia"/>
              <a:buNone/>
            </a:pPr>
            <a:r>
              <a:rPr lang="en-US" dirty="0">
                <a:solidFill>
                  <a:srgbClr val="000000"/>
                </a:solidFill>
              </a:rPr>
              <a:t>Justin Yeaman</a:t>
            </a:r>
          </a:p>
          <a:p>
            <a:pPr marL="109728" indent="0">
              <a:buClr>
                <a:srgbClr val="000000"/>
              </a:buClr>
              <a:buFont typeface="Georgia"/>
              <a:buNone/>
            </a:pPr>
            <a:r>
              <a:rPr lang="en-US" dirty="0">
                <a:solidFill>
                  <a:srgbClr val="000000"/>
                </a:solidFill>
              </a:rPr>
              <a:t>Christy Carraway</a:t>
            </a:r>
          </a:p>
          <a:p>
            <a:pPr marL="109728" indent="0">
              <a:buClr>
                <a:srgbClr val="000000"/>
              </a:buClr>
              <a:buFont typeface="Georgia"/>
              <a:buNone/>
            </a:pPr>
            <a:endParaRPr lang="en-US" dirty="0">
              <a:solidFill>
                <a:srgbClr val="000000"/>
              </a:solidFill>
            </a:endParaRPr>
          </a:p>
          <a:p>
            <a:pPr marL="109728" indent="0">
              <a:buClr>
                <a:srgbClr val="000000"/>
              </a:buClr>
              <a:buFont typeface="Georgia"/>
              <a:buNone/>
            </a:pPr>
            <a:r>
              <a:rPr lang="en-US" dirty="0">
                <a:solidFill>
                  <a:srgbClr val="000000"/>
                </a:solidFill>
              </a:rPr>
              <a:t>Learning and Organizational Development</a:t>
            </a:r>
          </a:p>
          <a:p>
            <a:pPr marL="109728" indent="0">
              <a:buClr>
                <a:srgbClr val="000000"/>
              </a:buClr>
              <a:buFont typeface="Georgia"/>
              <a:buNone/>
            </a:pPr>
            <a:r>
              <a:rPr lang="en-US" dirty="0">
                <a:solidFill>
                  <a:srgbClr val="000000"/>
                </a:solidFill>
              </a:rPr>
              <a:t>252-328-9848</a:t>
            </a:r>
          </a:p>
          <a:p>
            <a:pPr marL="109728" indent="0">
              <a:buClr>
                <a:srgbClr val="000000"/>
              </a:buClr>
              <a:buFont typeface="Georgia"/>
              <a:buNone/>
            </a:pPr>
            <a:r>
              <a:rPr lang="en-US" dirty="0">
                <a:solidFill>
                  <a:srgbClr val="000000"/>
                </a:solidFill>
              </a:rPr>
              <a:t>HRDevelopment@ecu.edu </a:t>
            </a:r>
          </a:p>
          <a:p>
            <a:pPr>
              <a:buClr>
                <a:srgbClr val="000000"/>
              </a:buClr>
            </a:pPr>
            <a:endParaRPr lang="en-US" dirty="0">
              <a:solidFill>
                <a:srgbClr val="000000"/>
              </a:solidFill>
            </a:endParaRPr>
          </a:p>
        </p:txBody>
      </p:sp>
      <p:sp>
        <p:nvSpPr>
          <p:cNvPr id="7" name="Subtitle 2"/>
          <p:cNvSpPr txBox="1">
            <a:spLocks/>
          </p:cNvSpPr>
          <p:nvPr/>
        </p:nvSpPr>
        <p:spPr>
          <a:xfrm>
            <a:off x="8366072" y="4849041"/>
            <a:ext cx="3673528" cy="1752600"/>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Clr>
                <a:srgbClr val="000000"/>
              </a:buClr>
              <a:buFont typeface="Georgia"/>
              <a:buNone/>
            </a:pPr>
            <a:r>
              <a:rPr lang="en-US" dirty="0">
                <a:solidFill>
                  <a:srgbClr val="000000"/>
                </a:solidFill>
              </a:rPr>
              <a:t>Sara Lilley</a:t>
            </a:r>
          </a:p>
          <a:p>
            <a:pPr marL="109728" indent="0">
              <a:buClr>
                <a:srgbClr val="000000"/>
              </a:buClr>
              <a:buFont typeface="Georgia"/>
              <a:buNone/>
            </a:pPr>
            <a:r>
              <a:rPr lang="en-US" dirty="0">
                <a:solidFill>
                  <a:srgbClr val="000000"/>
                </a:solidFill>
              </a:rPr>
              <a:t>Jeff Buck</a:t>
            </a:r>
          </a:p>
          <a:p>
            <a:pPr marL="109728" indent="0">
              <a:buClr>
                <a:srgbClr val="000000"/>
              </a:buClr>
              <a:buFont typeface="Georgia"/>
              <a:buNone/>
            </a:pPr>
            <a:endParaRPr lang="en-US" dirty="0">
              <a:solidFill>
                <a:srgbClr val="000000"/>
              </a:solidFill>
            </a:endParaRPr>
          </a:p>
          <a:p>
            <a:pPr marL="109728" indent="0">
              <a:buClr>
                <a:srgbClr val="000000"/>
              </a:buClr>
              <a:buFont typeface="Georgia"/>
              <a:buNone/>
            </a:pPr>
            <a:r>
              <a:rPr lang="en-US" dirty="0">
                <a:solidFill>
                  <a:srgbClr val="000000"/>
                </a:solidFill>
              </a:rPr>
              <a:t>Employee Relations</a:t>
            </a:r>
          </a:p>
          <a:p>
            <a:pPr marL="109728" indent="0">
              <a:buClr>
                <a:srgbClr val="000000"/>
              </a:buClr>
              <a:buFont typeface="Georgia"/>
              <a:buNone/>
            </a:pPr>
            <a:r>
              <a:rPr lang="en-US" dirty="0">
                <a:solidFill>
                  <a:srgbClr val="000000"/>
                </a:solidFill>
              </a:rPr>
              <a:t>252-328-9848</a:t>
            </a:r>
          </a:p>
          <a:p>
            <a:pPr marL="109728" indent="0">
              <a:buClr>
                <a:srgbClr val="000000"/>
              </a:buClr>
              <a:buFont typeface="Georgia"/>
              <a:buNone/>
            </a:pPr>
            <a:r>
              <a:rPr lang="en-US" dirty="0">
                <a:solidFill>
                  <a:srgbClr val="000000"/>
                </a:solidFill>
              </a:rPr>
              <a:t>Employeerelations@ecu.edu </a:t>
            </a:r>
          </a:p>
          <a:p>
            <a:pPr>
              <a:buClr>
                <a:srgbClr val="000000"/>
              </a:buClr>
            </a:pPr>
            <a:endParaRPr lang="en-US" dirty="0">
              <a:solidFill>
                <a:srgbClr val="000000"/>
              </a:solidFill>
            </a:endParaRPr>
          </a:p>
        </p:txBody>
      </p:sp>
      <p:sp>
        <p:nvSpPr>
          <p:cNvPr id="17" name="TextBox 16"/>
          <p:cNvSpPr txBox="1"/>
          <p:nvPr/>
        </p:nvSpPr>
        <p:spPr>
          <a:xfrm>
            <a:off x="3359888" y="1913861"/>
            <a:ext cx="5901069" cy="1446550"/>
          </a:xfrm>
          <a:prstGeom prst="rect">
            <a:avLst/>
          </a:prstGeom>
          <a:noFill/>
        </p:spPr>
        <p:txBody>
          <a:bodyPr wrap="square" rtlCol="0">
            <a:spAutoFit/>
          </a:bodyPr>
          <a:lstStyle/>
          <a:p>
            <a:r>
              <a:rPr lang="en-US" sz="8800"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22266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Goals</a:t>
            </a:r>
          </a:p>
        </p:txBody>
      </p:sp>
      <p:sp>
        <p:nvSpPr>
          <p:cNvPr id="7" name="Content Placeholder 6"/>
          <p:cNvSpPr>
            <a:spLocks noGrp="1"/>
          </p:cNvSpPr>
          <p:nvPr>
            <p:ph idx="1"/>
          </p:nvPr>
        </p:nvSpPr>
        <p:spPr/>
        <p:txBody>
          <a:bodyPr/>
          <a:lstStyle/>
          <a:p>
            <a:r>
              <a:rPr lang="en-US" dirty="0"/>
              <a:t>Create standardization for evaluations</a:t>
            </a:r>
          </a:p>
          <a:p>
            <a:pPr lvl="1"/>
            <a:r>
              <a:rPr lang="en-US" dirty="0"/>
              <a:t>Define satisfactory level of work at “meeting expectations” for business needs</a:t>
            </a:r>
          </a:p>
          <a:p>
            <a:pPr lvl="1"/>
            <a:r>
              <a:rPr lang="en-US" dirty="0"/>
              <a:t>Tie institutional goals to mission and vision of the University.</a:t>
            </a:r>
          </a:p>
          <a:p>
            <a:pPr lvl="1"/>
            <a:endParaRPr lang="en-US" dirty="0"/>
          </a:p>
          <a:p>
            <a:r>
              <a:rPr lang="en-US" dirty="0"/>
              <a:t>Increase accuracy and defensibility of ratings</a:t>
            </a:r>
          </a:p>
          <a:p>
            <a:pPr lvl="1"/>
            <a:r>
              <a:rPr lang="en-US" dirty="0"/>
              <a:t>Address both behavior and conduct</a:t>
            </a:r>
          </a:p>
          <a:p>
            <a:pPr lvl="1"/>
            <a:r>
              <a:rPr lang="en-US" dirty="0"/>
              <a:t>Ensure position/performance management consistency</a:t>
            </a:r>
          </a:p>
          <a:p>
            <a:pPr lvl="1"/>
            <a:r>
              <a:rPr lang="en-US" dirty="0"/>
              <a:t>Ensure ease of quality control and data analysis</a:t>
            </a:r>
          </a:p>
          <a:p>
            <a:pPr lvl="1"/>
            <a:endParaRPr lang="en-US" dirty="0"/>
          </a:p>
          <a:p>
            <a:r>
              <a:rPr lang="en-US" dirty="0"/>
              <a:t>Promote open and clear communication</a:t>
            </a:r>
          </a:p>
          <a:p>
            <a:pPr lvl="1"/>
            <a:endParaRPr lang="en-US" dirty="0"/>
          </a:p>
        </p:txBody>
      </p:sp>
    </p:spTree>
    <p:extLst>
      <p:ext uri="{BB962C8B-B14F-4D97-AF65-F5344CB8AC3E}">
        <p14:creationId xmlns:p14="http://schemas.microsoft.com/office/powerpoint/2010/main" val="30838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fade">
                                      <p:cBhvr>
                                        <p:cTn id="3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10972800" cy="1066800"/>
          </a:xfrm>
        </p:spPr>
        <p:txBody>
          <a:bodyPr/>
          <a:lstStyle/>
          <a:p>
            <a:r>
              <a:rPr lang="en-US" dirty="0"/>
              <a:t>Evaluation Program – Current &amp; Future</a:t>
            </a:r>
          </a:p>
        </p:txBody>
      </p:sp>
      <p:graphicFrame>
        <p:nvGraphicFramePr>
          <p:cNvPr id="4" name="Content Placeholder 3"/>
          <p:cNvGraphicFramePr>
            <a:graphicFrameLocks noGrp="1"/>
          </p:cNvGraphicFramePr>
          <p:nvPr>
            <p:ph idx="1"/>
          </p:nvPr>
        </p:nvGraphicFramePr>
        <p:xfrm>
          <a:off x="457200" y="1219200"/>
          <a:ext cx="11353800" cy="51054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3243102">
                  <a:extLst>
                    <a:ext uri="{9D8B030D-6E8A-4147-A177-3AD203B41FA5}">
                      <a16:colId xmlns:a16="http://schemas.microsoft.com/office/drawing/2014/main" val="20001"/>
                    </a:ext>
                  </a:extLst>
                </a:gridCol>
                <a:gridCol w="4834098">
                  <a:extLst>
                    <a:ext uri="{9D8B030D-6E8A-4147-A177-3AD203B41FA5}">
                      <a16:colId xmlns:a16="http://schemas.microsoft.com/office/drawing/2014/main" val="20002"/>
                    </a:ext>
                  </a:extLst>
                </a:gridCol>
              </a:tblGrid>
              <a:tr h="834407">
                <a:tc>
                  <a:txBody>
                    <a:bodyPr/>
                    <a:lstStyle/>
                    <a:p>
                      <a:pPr algn="ctr"/>
                      <a:endParaRPr lang="en-US" dirty="0"/>
                    </a:p>
                    <a:p>
                      <a:pPr algn="ctr"/>
                      <a:r>
                        <a:rPr lang="en-US" dirty="0"/>
                        <a:t>Timelines</a:t>
                      </a:r>
                    </a:p>
                  </a:txBody>
                  <a:tcPr/>
                </a:tc>
                <a:tc>
                  <a:txBody>
                    <a:bodyPr/>
                    <a:lstStyle/>
                    <a:p>
                      <a:pPr algn="ctr"/>
                      <a:r>
                        <a:rPr lang="en-US" dirty="0"/>
                        <a:t>Current</a:t>
                      </a:r>
                    </a:p>
                    <a:p>
                      <a:pPr algn="ctr"/>
                      <a:r>
                        <a:rPr lang="en-US" dirty="0"/>
                        <a:t> (through</a:t>
                      </a:r>
                      <a:r>
                        <a:rPr lang="en-US" baseline="0" dirty="0"/>
                        <a:t> March 31, 2017)</a:t>
                      </a:r>
                      <a:endParaRPr lang="en-US" dirty="0"/>
                    </a:p>
                  </a:txBody>
                  <a:tcPr/>
                </a:tc>
                <a:tc>
                  <a:txBody>
                    <a:bodyPr/>
                    <a:lstStyle/>
                    <a:p>
                      <a:pPr algn="ctr"/>
                      <a:r>
                        <a:rPr lang="en-US" dirty="0"/>
                        <a:t>Future</a:t>
                      </a:r>
                    </a:p>
                    <a:p>
                      <a:pPr algn="ctr"/>
                      <a:r>
                        <a:rPr lang="en-US" dirty="0"/>
                        <a:t>(Beginning April 1, 2017)</a:t>
                      </a:r>
                    </a:p>
                  </a:txBody>
                  <a:tcPr/>
                </a:tc>
                <a:extLst>
                  <a:ext uri="{0D108BD9-81ED-4DB2-BD59-A6C34878D82A}">
                    <a16:rowId xmlns:a16="http://schemas.microsoft.com/office/drawing/2014/main" val="10000"/>
                  </a:ext>
                </a:extLst>
              </a:tr>
              <a:tr h="856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t>Performance Cycle</a:t>
                      </a:r>
                    </a:p>
                  </a:txBody>
                  <a:tcPr/>
                </a:tc>
                <a:tc>
                  <a:txBody>
                    <a:bodyPr/>
                    <a:lstStyle/>
                    <a:p>
                      <a:pPr algn="ctr"/>
                      <a:r>
                        <a:rPr lang="en-US" sz="2300" dirty="0"/>
                        <a:t>April</a:t>
                      </a:r>
                      <a:r>
                        <a:rPr lang="en-US" sz="2300" baseline="0" dirty="0"/>
                        <a:t> 1 – March 31</a:t>
                      </a:r>
                      <a:endParaRPr lang="en-US" sz="2300" dirty="0"/>
                    </a:p>
                  </a:txBody>
                  <a:tcPr/>
                </a:tc>
                <a:tc>
                  <a:txBody>
                    <a:bodyPr/>
                    <a:lstStyle/>
                    <a:p>
                      <a:pPr algn="ctr"/>
                      <a:r>
                        <a:rPr lang="en-US" sz="2300" dirty="0"/>
                        <a:t>No change</a:t>
                      </a:r>
                    </a:p>
                  </a:txBody>
                  <a:tcPr/>
                </a:tc>
                <a:extLst>
                  <a:ext uri="{0D108BD9-81ED-4DB2-BD59-A6C34878D82A}">
                    <a16:rowId xmlns:a16="http://schemas.microsoft.com/office/drawing/2014/main" val="10001"/>
                  </a:ext>
                </a:extLst>
              </a:tr>
              <a:tr h="1205073">
                <a:tc>
                  <a:txBody>
                    <a:bodyPr/>
                    <a:lstStyle/>
                    <a:p>
                      <a:pPr algn="ctr"/>
                      <a:r>
                        <a:rPr lang="en-US" sz="2300" dirty="0"/>
                        <a:t>Performance Planning (Goal Setting &amp; Calibration)</a:t>
                      </a:r>
                    </a:p>
                  </a:txBody>
                  <a:tcPr/>
                </a:tc>
                <a:tc>
                  <a:txBody>
                    <a:bodyPr/>
                    <a:lstStyle/>
                    <a:p>
                      <a:pPr algn="ctr"/>
                      <a:r>
                        <a:rPr lang="en-US" sz="2300" dirty="0"/>
                        <a:t>March - April</a:t>
                      </a:r>
                    </a:p>
                  </a:txBody>
                  <a:tcPr/>
                </a:tc>
                <a:tc>
                  <a:txBody>
                    <a:bodyPr/>
                    <a:lstStyle/>
                    <a:p>
                      <a:pPr algn="ctr"/>
                      <a:r>
                        <a:rPr lang="en-US" sz="2300" dirty="0"/>
                        <a:t>March – April (with Calibration)</a:t>
                      </a:r>
                    </a:p>
                  </a:txBody>
                  <a:tcPr/>
                </a:tc>
                <a:extLst>
                  <a:ext uri="{0D108BD9-81ED-4DB2-BD59-A6C34878D82A}">
                    <a16:rowId xmlns:a16="http://schemas.microsoft.com/office/drawing/2014/main" val="10002"/>
                  </a:ext>
                </a:extLst>
              </a:tr>
              <a:tr h="121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aseline="0" dirty="0"/>
                        <a:t>Post-Evaluation Rating Calibration</a:t>
                      </a:r>
                    </a:p>
                  </a:txBody>
                  <a:tcPr/>
                </a:tc>
                <a:tc>
                  <a:txBody>
                    <a:bodyPr/>
                    <a:lstStyle/>
                    <a:p>
                      <a:pPr algn="ctr"/>
                      <a:r>
                        <a:rPr lang="en-US" sz="2300" dirty="0"/>
                        <a:t>N/A</a:t>
                      </a:r>
                    </a:p>
                  </a:txBody>
                  <a:tcPr/>
                </a:tc>
                <a:tc>
                  <a:txBody>
                    <a:bodyPr/>
                    <a:lstStyle/>
                    <a:p>
                      <a:pPr algn="ctr"/>
                      <a:r>
                        <a:rPr lang="en-US" sz="2300" dirty="0"/>
                        <a:t>March</a:t>
                      </a:r>
                      <a:r>
                        <a:rPr lang="en-US" sz="2300" baseline="0" dirty="0"/>
                        <a:t> – April</a:t>
                      </a:r>
                      <a:endParaRPr lang="en-US" sz="2300" dirty="0"/>
                    </a:p>
                  </a:txBody>
                  <a:tcPr/>
                </a:tc>
                <a:extLst>
                  <a:ext uri="{0D108BD9-81ED-4DB2-BD59-A6C34878D82A}">
                    <a16:rowId xmlns:a16="http://schemas.microsoft.com/office/drawing/2014/main" val="10003"/>
                  </a:ext>
                </a:extLst>
              </a:tr>
              <a:tr h="990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aseline="0" dirty="0"/>
                        <a:t>Evaluations Completed</a:t>
                      </a:r>
                      <a:endParaRPr lang="en-US" sz="2300" dirty="0"/>
                    </a:p>
                  </a:txBody>
                  <a:tcPr/>
                </a:tc>
                <a:tc>
                  <a:txBody>
                    <a:bodyPr/>
                    <a:lstStyle/>
                    <a:p>
                      <a:pPr algn="ctr"/>
                      <a:r>
                        <a:rPr lang="en-US" sz="2300" dirty="0"/>
                        <a:t>April - May</a:t>
                      </a:r>
                    </a:p>
                  </a:txBody>
                  <a:tcPr/>
                </a:tc>
                <a:tc>
                  <a:txBody>
                    <a:bodyPr/>
                    <a:lstStyle/>
                    <a:p>
                      <a:pPr algn="ctr"/>
                      <a:r>
                        <a:rPr lang="en-US" sz="2300" dirty="0"/>
                        <a:t>No Change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71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10972800" cy="1066800"/>
          </a:xfrm>
        </p:spPr>
        <p:txBody>
          <a:bodyPr/>
          <a:lstStyle/>
          <a:p>
            <a:r>
              <a:rPr lang="en-US" dirty="0"/>
              <a:t>Evaluation Program – Current &amp; Future</a:t>
            </a:r>
          </a:p>
        </p:txBody>
      </p:sp>
      <p:graphicFrame>
        <p:nvGraphicFramePr>
          <p:cNvPr id="4" name="Content Placeholder 3"/>
          <p:cNvGraphicFramePr>
            <a:graphicFrameLocks noGrp="1"/>
          </p:cNvGraphicFramePr>
          <p:nvPr>
            <p:ph idx="1"/>
          </p:nvPr>
        </p:nvGraphicFramePr>
        <p:xfrm>
          <a:off x="495300" y="1219199"/>
          <a:ext cx="11239500" cy="4407036"/>
        </p:xfrm>
        <a:graphic>
          <a:graphicData uri="http://schemas.openxmlformats.org/drawingml/2006/table">
            <a:tbl>
              <a:tblPr firstRow="1" bandRow="1">
                <a:tableStyleId>{5C22544A-7EE6-4342-B048-85BDC9FD1C3A}</a:tableStyleId>
              </a:tblPr>
              <a:tblGrid>
                <a:gridCol w="1563108">
                  <a:extLst>
                    <a:ext uri="{9D8B030D-6E8A-4147-A177-3AD203B41FA5}">
                      <a16:colId xmlns:a16="http://schemas.microsoft.com/office/drawing/2014/main" val="20000"/>
                    </a:ext>
                  </a:extLst>
                </a:gridCol>
                <a:gridCol w="3656592">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892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Evaluation Structure</a:t>
                      </a:r>
                    </a:p>
                    <a:p>
                      <a:endParaRPr lang="en-US" dirty="0"/>
                    </a:p>
                  </a:txBody>
                  <a:tcPr/>
                </a:tc>
                <a:tc>
                  <a:txBody>
                    <a:bodyPr/>
                    <a:lstStyle/>
                    <a:p>
                      <a:pPr algn="ctr"/>
                      <a:r>
                        <a:rPr lang="en-US" dirty="0"/>
                        <a:t>Current</a:t>
                      </a:r>
                    </a:p>
                    <a:p>
                      <a:pPr algn="ctr"/>
                      <a:r>
                        <a:rPr lang="en-US" dirty="0"/>
                        <a:t> (through</a:t>
                      </a:r>
                      <a:r>
                        <a:rPr lang="en-US" baseline="0" dirty="0"/>
                        <a:t> March 31, 2017)</a:t>
                      </a:r>
                      <a:endParaRPr lang="en-US" dirty="0"/>
                    </a:p>
                  </a:txBody>
                  <a:tcPr/>
                </a:tc>
                <a:tc>
                  <a:txBody>
                    <a:bodyPr/>
                    <a:lstStyle/>
                    <a:p>
                      <a:pPr algn="ctr"/>
                      <a:r>
                        <a:rPr lang="en-US" dirty="0"/>
                        <a:t>Future</a:t>
                      </a:r>
                    </a:p>
                    <a:p>
                      <a:pPr algn="ctr"/>
                      <a:r>
                        <a:rPr lang="en-US" dirty="0"/>
                        <a:t>(Beginning April 1, 2017)</a:t>
                      </a:r>
                    </a:p>
                  </a:txBody>
                  <a:tcPr/>
                </a:tc>
                <a:extLst>
                  <a:ext uri="{0D108BD9-81ED-4DB2-BD59-A6C34878D82A}">
                    <a16:rowId xmlns:a16="http://schemas.microsoft.com/office/drawing/2014/main" val="10000"/>
                  </a:ext>
                </a:extLst>
              </a:tr>
              <a:tr h="1219216">
                <a:tc rowSpan="3">
                  <a:txBody>
                    <a:bodyPr/>
                    <a:lstStyle/>
                    <a:p>
                      <a:pPr algn="ctr"/>
                      <a:endParaRPr lang="en-US" sz="2000" b="1" dirty="0"/>
                    </a:p>
                  </a:txBody>
                  <a:tcPr/>
                </a:tc>
                <a:tc>
                  <a:txBody>
                    <a:bodyPr/>
                    <a:lstStyle/>
                    <a:p>
                      <a:pPr algn="ctr"/>
                      <a:r>
                        <a:rPr lang="en-US" sz="2800" dirty="0"/>
                        <a:t>Core Work Values</a:t>
                      </a:r>
                    </a:p>
                  </a:txBody>
                  <a:tcPr/>
                </a:tc>
                <a:tc>
                  <a:txBody>
                    <a:bodyPr/>
                    <a:lstStyle/>
                    <a:p>
                      <a:pPr algn="ctr"/>
                      <a:r>
                        <a:rPr lang="en-US" sz="2800" dirty="0"/>
                        <a:t>5 Institutional Goals</a:t>
                      </a:r>
                    </a:p>
                    <a:p>
                      <a:pPr marL="457200" indent="-457200" algn="l">
                        <a:buFont typeface="Arial" panose="020B0604020202020204" pitchFamily="34" charset="0"/>
                        <a:buChar char="•"/>
                      </a:pPr>
                      <a:r>
                        <a:rPr lang="en-US" sz="2400" dirty="0"/>
                        <a:t>One</a:t>
                      </a:r>
                      <a:r>
                        <a:rPr lang="en-US" sz="2400" baseline="0" dirty="0"/>
                        <a:t> additional for supervisors</a:t>
                      </a:r>
                    </a:p>
                    <a:p>
                      <a:pPr marL="457200" indent="-457200" algn="l">
                        <a:buFont typeface="Arial" panose="020B0604020202020204" pitchFamily="34" charset="0"/>
                        <a:buChar char="•"/>
                      </a:pPr>
                      <a:r>
                        <a:rPr lang="en-US" sz="2400" baseline="0" dirty="0"/>
                        <a:t>Weighted 50%</a:t>
                      </a:r>
                    </a:p>
                  </a:txBody>
                  <a:tcPr/>
                </a:tc>
                <a:extLst>
                  <a:ext uri="{0D108BD9-81ED-4DB2-BD59-A6C34878D82A}">
                    <a16:rowId xmlns:a16="http://schemas.microsoft.com/office/drawing/2014/main" val="10001"/>
                  </a:ext>
                </a:extLst>
              </a:tr>
              <a:tr h="1298076">
                <a:tc vMerge="1">
                  <a:txBody>
                    <a:bodyPr/>
                    <a:lstStyle/>
                    <a:p>
                      <a:endParaRPr lang="en-US" dirty="0"/>
                    </a:p>
                  </a:txBody>
                  <a:tcPr/>
                </a:tc>
                <a:tc>
                  <a:txBody>
                    <a:bodyPr/>
                    <a:lstStyle/>
                    <a:p>
                      <a:pPr algn="ctr"/>
                      <a:r>
                        <a:rPr lang="en-US" sz="2800" dirty="0"/>
                        <a:t>Job Duties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3-5 Individual Goals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Set by supervisors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Weighted</a:t>
                      </a:r>
                      <a:r>
                        <a:rPr lang="en-US" sz="2400" baseline="0" dirty="0"/>
                        <a:t> 50%</a:t>
                      </a:r>
                      <a:endParaRPr lang="en-US" sz="2400" dirty="0"/>
                    </a:p>
                  </a:txBody>
                  <a:tcPr/>
                </a:tc>
                <a:extLst>
                  <a:ext uri="{0D108BD9-81ED-4DB2-BD59-A6C34878D82A}">
                    <a16:rowId xmlns:a16="http://schemas.microsoft.com/office/drawing/2014/main" val="10002"/>
                  </a:ext>
                </a:extLst>
              </a:tr>
              <a:tr h="921846">
                <a:tc vMerge="1">
                  <a:txBody>
                    <a:bodyPr/>
                    <a:lstStyle/>
                    <a:p>
                      <a:endParaRPr lang="en-US" dirty="0"/>
                    </a:p>
                  </a:txBody>
                  <a:tcPr/>
                </a:tc>
                <a:tc>
                  <a:txBody>
                    <a:bodyPr/>
                    <a:lstStyle/>
                    <a:p>
                      <a:pPr algn="ctr"/>
                      <a:r>
                        <a:rPr lang="en-US" sz="2800" dirty="0"/>
                        <a:t>Professional Development</a:t>
                      </a:r>
                    </a:p>
                  </a:txBody>
                  <a:tcPr/>
                </a:tc>
                <a:tc>
                  <a:txBody>
                    <a:bodyPr/>
                    <a:lstStyle/>
                    <a:p>
                      <a:pPr algn="ctr"/>
                      <a:r>
                        <a:rPr lang="en-US" sz="2800" dirty="0"/>
                        <a:t>Talent Development</a:t>
                      </a:r>
                      <a:r>
                        <a:rPr lang="en-US" sz="2800" baseline="0" dirty="0"/>
                        <a:t> Goal</a:t>
                      </a:r>
                      <a:endParaRPr lang="en-US"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4441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10972800" cy="1066800"/>
          </a:xfrm>
        </p:spPr>
        <p:txBody>
          <a:bodyPr/>
          <a:lstStyle/>
          <a:p>
            <a:r>
              <a:rPr lang="en-US" dirty="0"/>
              <a:t>Evaluation Program – Current and Future</a:t>
            </a:r>
          </a:p>
        </p:txBody>
      </p:sp>
      <p:graphicFrame>
        <p:nvGraphicFramePr>
          <p:cNvPr id="4" name="Content Placeholder 3"/>
          <p:cNvGraphicFramePr>
            <a:graphicFrameLocks noGrp="1"/>
          </p:cNvGraphicFramePr>
          <p:nvPr>
            <p:ph idx="1"/>
          </p:nvPr>
        </p:nvGraphicFramePr>
        <p:xfrm>
          <a:off x="457201" y="1231863"/>
          <a:ext cx="11277599" cy="5434299"/>
        </p:xfrm>
        <a:graphic>
          <a:graphicData uri="http://schemas.openxmlformats.org/drawingml/2006/table">
            <a:tbl>
              <a:tblPr firstRow="1" bandRow="1">
                <a:tableStyleId>{5C22544A-7EE6-4342-B048-85BDC9FD1C3A}</a:tableStyleId>
              </a:tblPr>
              <a:tblGrid>
                <a:gridCol w="1984022">
                  <a:extLst>
                    <a:ext uri="{9D8B030D-6E8A-4147-A177-3AD203B41FA5}">
                      <a16:colId xmlns:a16="http://schemas.microsoft.com/office/drawing/2014/main" val="20000"/>
                    </a:ext>
                  </a:extLst>
                </a:gridCol>
                <a:gridCol w="3465556">
                  <a:extLst>
                    <a:ext uri="{9D8B030D-6E8A-4147-A177-3AD203B41FA5}">
                      <a16:colId xmlns:a16="http://schemas.microsoft.com/office/drawing/2014/main" val="20001"/>
                    </a:ext>
                  </a:extLst>
                </a:gridCol>
                <a:gridCol w="5828021">
                  <a:extLst>
                    <a:ext uri="{9D8B030D-6E8A-4147-A177-3AD203B41FA5}">
                      <a16:colId xmlns:a16="http://schemas.microsoft.com/office/drawing/2014/main" val="20002"/>
                    </a:ext>
                  </a:extLst>
                </a:gridCol>
              </a:tblGrid>
              <a:tr h="884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Types of Evaluations</a:t>
                      </a:r>
                    </a:p>
                    <a:p>
                      <a:endParaRPr lang="en-US" dirty="0"/>
                    </a:p>
                  </a:txBody>
                  <a:tcPr/>
                </a:tc>
                <a:tc>
                  <a:txBody>
                    <a:bodyPr/>
                    <a:lstStyle/>
                    <a:p>
                      <a:pPr algn="ctr"/>
                      <a:r>
                        <a:rPr lang="en-US" sz="1800" dirty="0"/>
                        <a:t>Current</a:t>
                      </a:r>
                    </a:p>
                    <a:p>
                      <a:pPr algn="ctr"/>
                      <a:r>
                        <a:rPr lang="en-US" sz="1800" b="0" dirty="0"/>
                        <a:t>(through</a:t>
                      </a:r>
                      <a:r>
                        <a:rPr lang="en-US" sz="1800" b="0" baseline="0" dirty="0"/>
                        <a:t> March 31, 2017)</a:t>
                      </a:r>
                      <a:endParaRPr lang="en-US" sz="1800" b="0" dirty="0"/>
                    </a:p>
                  </a:txBody>
                  <a:tcPr/>
                </a:tc>
                <a:tc>
                  <a:txBody>
                    <a:bodyPr/>
                    <a:lstStyle/>
                    <a:p>
                      <a:pPr algn="ctr"/>
                      <a:r>
                        <a:rPr lang="en-US" dirty="0"/>
                        <a:t>Future</a:t>
                      </a:r>
                    </a:p>
                    <a:p>
                      <a:pPr algn="ctr"/>
                      <a:r>
                        <a:rPr lang="en-US" b="0" dirty="0"/>
                        <a:t>(beginning</a:t>
                      </a:r>
                      <a:r>
                        <a:rPr lang="en-US" b="0" baseline="0" dirty="0"/>
                        <a:t> April 1, 2017)</a:t>
                      </a:r>
                      <a:endParaRPr lang="en-US" b="0" dirty="0"/>
                    </a:p>
                  </a:txBody>
                  <a:tcPr/>
                </a:tc>
                <a:extLst>
                  <a:ext uri="{0D108BD9-81ED-4DB2-BD59-A6C34878D82A}">
                    <a16:rowId xmlns:a16="http://schemas.microsoft.com/office/drawing/2014/main" val="10000"/>
                  </a:ext>
                </a:extLst>
              </a:tr>
              <a:tr h="707421">
                <a:tc>
                  <a:txBody>
                    <a:bodyPr/>
                    <a:lstStyle/>
                    <a:p>
                      <a:pPr algn="ctr"/>
                      <a:r>
                        <a:rPr lang="en-US" sz="2100" b="0" dirty="0"/>
                        <a:t>Probationary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aseline="0" dirty="0"/>
                        <a:t>Due at 3 months</a:t>
                      </a:r>
                      <a:endParaRPr lang="en-US" sz="2100" dirty="0"/>
                    </a:p>
                  </a:txBody>
                  <a:tcPr/>
                </a:tc>
                <a:tc>
                  <a:txBody>
                    <a:bodyPr/>
                    <a:lstStyle/>
                    <a:p>
                      <a:pPr algn="ctr"/>
                      <a:r>
                        <a:rPr lang="en-US" sz="2100" dirty="0"/>
                        <a:t>Due</a:t>
                      </a:r>
                      <a:r>
                        <a:rPr lang="en-US" sz="2100" baseline="0" dirty="0"/>
                        <a:t> Quarterly </a:t>
                      </a:r>
                    </a:p>
                    <a:p>
                      <a:pPr algn="ctr"/>
                      <a:r>
                        <a:rPr lang="en-US" sz="2100" baseline="0" dirty="0"/>
                        <a:t>(January, April, July, October)</a:t>
                      </a:r>
                      <a:endParaRPr lang="en-US" sz="2100" dirty="0"/>
                    </a:p>
                  </a:txBody>
                  <a:tcPr/>
                </a:tc>
                <a:extLst>
                  <a:ext uri="{0D108BD9-81ED-4DB2-BD59-A6C34878D82A}">
                    <a16:rowId xmlns:a16="http://schemas.microsoft.com/office/drawing/2014/main" val="10001"/>
                  </a:ext>
                </a:extLst>
              </a:tr>
              <a:tr h="1326415">
                <a:tc>
                  <a:txBody>
                    <a:bodyPr/>
                    <a:lstStyle/>
                    <a:p>
                      <a:pPr algn="ctr"/>
                      <a:r>
                        <a:rPr lang="en-US" sz="2100" dirty="0"/>
                        <a:t>Interim</a:t>
                      </a:r>
                    </a:p>
                  </a:txBody>
                  <a:tcPr/>
                </a:tc>
                <a:tc>
                  <a:txBody>
                    <a:bodyPr/>
                    <a:lstStyle/>
                    <a:p>
                      <a:pPr algn="ctr"/>
                      <a:r>
                        <a:rPr lang="en-US" sz="2100" dirty="0"/>
                        <a:t>Due October</a:t>
                      </a:r>
                      <a:r>
                        <a:rPr lang="en-US" sz="2100" baseline="0" dirty="0"/>
                        <a:t> - November</a:t>
                      </a:r>
                      <a:endParaRPr lang="en-US" sz="2100" dirty="0"/>
                    </a:p>
                  </a:txBody>
                  <a:tcPr/>
                </a:tc>
                <a:tc>
                  <a:txBody>
                    <a:bodyPr/>
                    <a:lstStyle/>
                    <a:p>
                      <a:pPr algn="ctr"/>
                      <a:r>
                        <a:rPr lang="en-US" sz="2100" dirty="0"/>
                        <a:t>Required if employee has Disciplinary Action,</a:t>
                      </a:r>
                      <a:r>
                        <a:rPr lang="en-US" sz="2100" baseline="0" dirty="0"/>
                        <a:t> is Not </a:t>
                      </a:r>
                      <a:r>
                        <a:rPr lang="en-US" sz="2100" baseline="0"/>
                        <a:t>Meeting Expectations</a:t>
                      </a:r>
                      <a:r>
                        <a:rPr lang="en-US" sz="2100"/>
                        <a:t>, </a:t>
                      </a:r>
                      <a:r>
                        <a:rPr lang="en-US" sz="2100" dirty="0"/>
                        <a:t>if supervisor</a:t>
                      </a:r>
                      <a:r>
                        <a:rPr lang="en-US" sz="2100" baseline="0" dirty="0"/>
                        <a:t> wants to, or if Chancellor/designee requires</a:t>
                      </a:r>
                      <a:endParaRPr lang="en-US" sz="2100" dirty="0"/>
                    </a:p>
                  </a:txBody>
                  <a:tcPr/>
                </a:tc>
                <a:extLst>
                  <a:ext uri="{0D108BD9-81ED-4DB2-BD59-A6C34878D82A}">
                    <a16:rowId xmlns:a16="http://schemas.microsoft.com/office/drawing/2014/main" val="10002"/>
                  </a:ext>
                </a:extLst>
              </a:tr>
              <a:tr h="678884">
                <a:tc>
                  <a:txBody>
                    <a:bodyPr/>
                    <a:lstStyle/>
                    <a:p>
                      <a:pPr algn="ctr"/>
                      <a:r>
                        <a:rPr lang="en-US" sz="2100" dirty="0"/>
                        <a:t>Transfer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aseline="0" dirty="0"/>
                        <a:t>Due at time of Transfer</a:t>
                      </a:r>
                    </a:p>
                  </a:txBody>
                  <a:tcPr/>
                </a:tc>
                <a:tc>
                  <a:txBody>
                    <a:bodyPr/>
                    <a:lstStyle/>
                    <a:p>
                      <a:pPr algn="ctr"/>
                      <a:r>
                        <a:rPr lang="en-US" sz="2100" baseline="0" dirty="0"/>
                        <a:t>Due at time of Transfer or if supervisor leaves</a:t>
                      </a:r>
                      <a:endParaRPr lang="en-US" sz="2100" dirty="0"/>
                    </a:p>
                  </a:txBody>
                  <a:tcPr/>
                </a:tc>
                <a:extLst>
                  <a:ext uri="{0D108BD9-81ED-4DB2-BD59-A6C34878D82A}">
                    <a16:rowId xmlns:a16="http://schemas.microsoft.com/office/drawing/2014/main" val="10003"/>
                  </a:ext>
                </a:extLst>
              </a:tr>
              <a:tr h="1016918">
                <a:tc>
                  <a:txBody>
                    <a:bodyPr/>
                    <a:lstStyle/>
                    <a:p>
                      <a:pPr algn="ctr"/>
                      <a:r>
                        <a:rPr lang="en-US" sz="2100" dirty="0"/>
                        <a:t>Employee Requested Evaluations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aseline="0" dirty="0"/>
                        <a:t>N/A</a:t>
                      </a:r>
                      <a:endParaRPr lang="en-US" sz="2100" dirty="0"/>
                    </a:p>
                  </a:txBody>
                  <a:tcPr/>
                </a:tc>
                <a:tc>
                  <a:txBody>
                    <a:bodyPr/>
                    <a:lstStyle/>
                    <a:p>
                      <a:pPr algn="ctr"/>
                      <a:r>
                        <a:rPr lang="en-US" sz="2100" dirty="0"/>
                        <a:t>Employees</a:t>
                      </a:r>
                      <a:r>
                        <a:rPr lang="en-US" sz="2100" baseline="0" dirty="0"/>
                        <a:t> can request one off-cycle evaluation per performance cycle granted</a:t>
                      </a:r>
                      <a:r>
                        <a:rPr lang="en-US" sz="2100" dirty="0"/>
                        <a:t>  60 days has passed since last evaluation </a:t>
                      </a:r>
                    </a:p>
                  </a:txBody>
                  <a:tcPr/>
                </a:tc>
                <a:extLst>
                  <a:ext uri="{0D108BD9-81ED-4DB2-BD59-A6C34878D82A}">
                    <a16:rowId xmlns:a16="http://schemas.microsoft.com/office/drawing/2014/main" val="10004"/>
                  </a:ext>
                </a:extLst>
              </a:tr>
              <a:tr h="707421">
                <a:tc>
                  <a:txBody>
                    <a:bodyPr/>
                    <a:lstStyle/>
                    <a:p>
                      <a:pPr algn="ctr"/>
                      <a:r>
                        <a:rPr lang="en-US" sz="2100" b="0" dirty="0"/>
                        <a:t>Management Driven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t>N/A</a:t>
                      </a:r>
                    </a:p>
                  </a:txBody>
                  <a:tcPr/>
                </a:tc>
                <a:tc>
                  <a:txBody>
                    <a:bodyPr/>
                    <a:lstStyle/>
                    <a:p>
                      <a:pPr algn="ctr"/>
                      <a:r>
                        <a:rPr lang="en-US" sz="2100" dirty="0"/>
                        <a:t>Supervisors</a:t>
                      </a:r>
                      <a:r>
                        <a:rPr lang="en-US" sz="2100" baseline="0" dirty="0"/>
                        <a:t> can conduct as often as they find necessary.</a:t>
                      </a:r>
                      <a:endParaRPr lang="en-US" sz="21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695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Program – Current &amp; Future</a:t>
            </a:r>
          </a:p>
        </p:txBody>
      </p:sp>
      <p:graphicFrame>
        <p:nvGraphicFramePr>
          <p:cNvPr id="4" name="Content Placeholder 3"/>
          <p:cNvGraphicFramePr>
            <a:graphicFrameLocks noGrp="1"/>
          </p:cNvGraphicFramePr>
          <p:nvPr>
            <p:ph idx="1"/>
          </p:nvPr>
        </p:nvGraphicFramePr>
        <p:xfrm>
          <a:off x="533400" y="1371600"/>
          <a:ext cx="11125200" cy="5364480"/>
        </p:xfrm>
        <a:graphic>
          <a:graphicData uri="http://schemas.openxmlformats.org/drawingml/2006/table">
            <a:tbl>
              <a:tblPr firstRow="1" bandRow="1">
                <a:tableStyleId>{5C22544A-7EE6-4342-B048-85BDC9FD1C3A}</a:tableStyleId>
              </a:tblPr>
              <a:tblGrid>
                <a:gridCol w="1570920">
                  <a:extLst>
                    <a:ext uri="{9D8B030D-6E8A-4147-A177-3AD203B41FA5}">
                      <a16:colId xmlns:a16="http://schemas.microsoft.com/office/drawing/2014/main" val="20000"/>
                    </a:ext>
                  </a:extLst>
                </a:gridCol>
                <a:gridCol w="4558242">
                  <a:extLst>
                    <a:ext uri="{9D8B030D-6E8A-4147-A177-3AD203B41FA5}">
                      <a16:colId xmlns:a16="http://schemas.microsoft.com/office/drawing/2014/main" val="20001"/>
                    </a:ext>
                  </a:extLst>
                </a:gridCol>
                <a:gridCol w="4996038">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sz="1800" dirty="0"/>
                        <a:t>Current</a:t>
                      </a:r>
                    </a:p>
                    <a:p>
                      <a:pPr algn="ctr"/>
                      <a:r>
                        <a:rPr lang="en-US" sz="1800" b="0" dirty="0"/>
                        <a:t>(through</a:t>
                      </a:r>
                      <a:r>
                        <a:rPr lang="en-US" sz="1800" b="0" baseline="0" dirty="0"/>
                        <a:t> March 31, 2017)</a:t>
                      </a:r>
                      <a:endParaRPr lang="en-US" sz="1800" b="0" dirty="0"/>
                    </a:p>
                  </a:txBody>
                  <a:tcPr/>
                </a:tc>
                <a:tc>
                  <a:txBody>
                    <a:bodyPr/>
                    <a:lstStyle/>
                    <a:p>
                      <a:pPr algn="ctr"/>
                      <a:r>
                        <a:rPr lang="en-US" dirty="0"/>
                        <a:t>Future</a:t>
                      </a:r>
                    </a:p>
                    <a:p>
                      <a:pPr algn="ctr"/>
                      <a:r>
                        <a:rPr lang="en-US" b="0" dirty="0"/>
                        <a:t>(beginning</a:t>
                      </a:r>
                      <a:r>
                        <a:rPr lang="en-US" b="0" baseline="0" dirty="0"/>
                        <a:t> April 1, 2017)</a:t>
                      </a:r>
                      <a:endParaRPr lang="en-US" b="0" dirty="0"/>
                    </a:p>
                  </a:txBody>
                  <a:tcPr/>
                </a:tc>
                <a:extLst>
                  <a:ext uri="{0D108BD9-81ED-4DB2-BD59-A6C34878D82A}">
                    <a16:rowId xmlns:a16="http://schemas.microsoft.com/office/drawing/2014/main" val="10000"/>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Rating</a:t>
                      </a:r>
                    </a:p>
                    <a:p>
                      <a:pPr algn="ctr"/>
                      <a:endParaRPr lang="en-US" b="1" dirty="0"/>
                    </a:p>
                  </a:txBody>
                  <a:tcPr/>
                </a:tc>
                <a:tc>
                  <a:txBody>
                    <a:bodyPr/>
                    <a:lstStyle/>
                    <a:p>
                      <a:pPr algn="ctr"/>
                      <a:r>
                        <a:rPr lang="en-US" sz="2200" dirty="0"/>
                        <a:t>Five-Point System</a:t>
                      </a:r>
                    </a:p>
                    <a:p>
                      <a:pPr marL="342900" indent="-342900" algn="l">
                        <a:buFont typeface="Arial" panose="020B0604020202020204" pitchFamily="34" charset="0"/>
                        <a:buChar char="•"/>
                      </a:pPr>
                      <a:r>
                        <a:rPr lang="en-US" sz="2200" dirty="0"/>
                        <a:t>Outstanding</a:t>
                      </a:r>
                    </a:p>
                    <a:p>
                      <a:pPr marL="342900" indent="-342900" algn="l">
                        <a:buFont typeface="Arial" panose="020B0604020202020204" pitchFamily="34" charset="0"/>
                        <a:buChar char="•"/>
                      </a:pPr>
                      <a:r>
                        <a:rPr lang="en-US" sz="2200" dirty="0"/>
                        <a:t>Ex</a:t>
                      </a:r>
                      <a:r>
                        <a:rPr lang="en-US" sz="2200" baseline="0" dirty="0"/>
                        <a:t>ceeds Expectations</a:t>
                      </a:r>
                    </a:p>
                    <a:p>
                      <a:pPr marL="342900" indent="-342900" algn="l">
                        <a:buFont typeface="Arial" panose="020B0604020202020204" pitchFamily="34" charset="0"/>
                        <a:buChar char="•"/>
                      </a:pPr>
                      <a:r>
                        <a:rPr lang="en-US" sz="2200" baseline="0" dirty="0"/>
                        <a:t>Meets Expectations</a:t>
                      </a:r>
                    </a:p>
                    <a:p>
                      <a:pPr marL="342900" indent="-342900" algn="l">
                        <a:buFont typeface="Arial" panose="020B0604020202020204" pitchFamily="34" charset="0"/>
                        <a:buChar char="•"/>
                      </a:pPr>
                      <a:r>
                        <a:rPr lang="en-US" sz="2200" baseline="0" dirty="0"/>
                        <a:t>Below Expectations</a:t>
                      </a:r>
                    </a:p>
                    <a:p>
                      <a:pPr marL="342900" indent="-342900" algn="l">
                        <a:buFont typeface="Arial" panose="020B0604020202020204" pitchFamily="34" charset="0"/>
                        <a:buChar char="•"/>
                      </a:pPr>
                      <a:r>
                        <a:rPr lang="en-US" sz="2200" baseline="0" dirty="0"/>
                        <a:t>Unsatisfactory</a:t>
                      </a:r>
                      <a:endParaRPr lang="en-US" sz="2200" dirty="0"/>
                    </a:p>
                  </a:txBody>
                  <a:tcPr/>
                </a:tc>
                <a:tc>
                  <a:txBody>
                    <a:bodyPr/>
                    <a:lstStyle/>
                    <a:p>
                      <a:pPr algn="ctr"/>
                      <a:r>
                        <a:rPr lang="en-US" sz="2200" dirty="0"/>
                        <a:t>Three-Point</a:t>
                      </a:r>
                      <a:r>
                        <a:rPr lang="en-US" sz="2200" baseline="0" dirty="0"/>
                        <a:t> System</a:t>
                      </a:r>
                    </a:p>
                    <a:p>
                      <a:pPr marL="342900" indent="-342900" algn="l">
                        <a:buFont typeface="Arial" panose="020B0604020202020204" pitchFamily="34" charset="0"/>
                        <a:buChar char="•"/>
                      </a:pPr>
                      <a:r>
                        <a:rPr lang="en-US" sz="2100" baseline="0" dirty="0"/>
                        <a:t>Exceeds Expectations</a:t>
                      </a:r>
                    </a:p>
                    <a:p>
                      <a:pPr marL="342900" indent="-342900" algn="l">
                        <a:buFont typeface="Arial" panose="020B0604020202020204" pitchFamily="34" charset="0"/>
                        <a:buChar char="•"/>
                      </a:pPr>
                      <a:r>
                        <a:rPr lang="en-US" sz="2100" baseline="0" dirty="0"/>
                        <a:t>Meets Expectations</a:t>
                      </a:r>
                    </a:p>
                    <a:p>
                      <a:pPr marL="342900" indent="-342900" algn="l">
                        <a:buFont typeface="Arial" panose="020B0604020202020204" pitchFamily="34" charset="0"/>
                        <a:buChar char="•"/>
                      </a:pPr>
                      <a:r>
                        <a:rPr lang="en-US" sz="2100" baseline="0" dirty="0"/>
                        <a:t>Below Expectations</a:t>
                      </a:r>
                      <a:endParaRPr lang="en-US" sz="2100" dirty="0"/>
                    </a:p>
                  </a:txBody>
                  <a:tcPr/>
                </a:tc>
                <a:extLst>
                  <a:ext uri="{0D108BD9-81ED-4DB2-BD59-A6C34878D82A}">
                    <a16:rowId xmlns:a16="http://schemas.microsoft.com/office/drawing/2014/main" val="10001"/>
                  </a:ext>
                </a:extLst>
              </a:tr>
              <a:tr h="370840">
                <a:tc vMerge="1">
                  <a:txBody>
                    <a:bodyPr/>
                    <a:lstStyle/>
                    <a:p>
                      <a:endParaRPr lang="en-US"/>
                    </a:p>
                  </a:txBody>
                  <a:tcPr/>
                </a:tc>
                <a:tc>
                  <a:txBody>
                    <a:bodyPr/>
                    <a:lstStyle/>
                    <a:p>
                      <a:pPr algn="ctr"/>
                      <a:r>
                        <a:rPr lang="en-US" sz="2200"/>
                        <a:t>Final </a:t>
                      </a:r>
                      <a:r>
                        <a:rPr lang="en-US" sz="2200" dirty="0"/>
                        <a:t>Ratings based on overall evaluation</a:t>
                      </a:r>
                    </a:p>
                  </a:txBody>
                  <a:tcPr/>
                </a:tc>
                <a:tc>
                  <a:txBody>
                    <a:bodyPr/>
                    <a:lstStyle/>
                    <a:p>
                      <a:pPr algn="ctr"/>
                      <a:r>
                        <a:rPr lang="en-US" sz="2200" dirty="0"/>
                        <a:t>Final ratings based on weighting</a:t>
                      </a:r>
                      <a:r>
                        <a:rPr lang="en-US" sz="2200" baseline="0" dirty="0"/>
                        <a:t> and final outcome </a:t>
                      </a:r>
                      <a:endParaRPr lang="en-US" sz="2200" dirty="0"/>
                    </a:p>
                  </a:txBody>
                  <a:tcPr/>
                </a:tc>
                <a:extLst>
                  <a:ext uri="{0D108BD9-81ED-4DB2-BD59-A6C34878D82A}">
                    <a16:rowId xmlns:a16="http://schemas.microsoft.com/office/drawing/2014/main" val="10002"/>
                  </a:ext>
                </a:extLst>
              </a:tr>
              <a:tr h="370840">
                <a:tc rowSpan="2">
                  <a:txBody>
                    <a:bodyPr/>
                    <a:lstStyle/>
                    <a:p>
                      <a:pPr algn="ctr"/>
                      <a:r>
                        <a:rPr lang="en-US" b="1" dirty="0"/>
                        <a:t>Comments</a:t>
                      </a:r>
                    </a:p>
                  </a:txBody>
                  <a:tcPr/>
                </a:tc>
                <a:tc>
                  <a:txBody>
                    <a:bodyPr/>
                    <a:lstStyle/>
                    <a:p>
                      <a:pPr algn="ctr"/>
                      <a:r>
                        <a:rPr lang="en-US" sz="2200" dirty="0"/>
                        <a:t>Supervisors</a:t>
                      </a:r>
                      <a:r>
                        <a:rPr lang="en-US" sz="2200" baseline="0" dirty="0"/>
                        <a:t> comment on each individual Core Work Value and Overall Performance</a:t>
                      </a:r>
                      <a:endParaRPr lang="en-US" sz="2200" dirty="0"/>
                    </a:p>
                  </a:txBody>
                  <a:tcPr/>
                </a:tc>
                <a:tc>
                  <a:txBody>
                    <a:bodyPr/>
                    <a:lstStyle/>
                    <a:p>
                      <a:pPr algn="ctr"/>
                      <a:r>
                        <a:rPr lang="en-US" sz="2200" dirty="0"/>
                        <a:t>One overall comments section</a:t>
                      </a:r>
                    </a:p>
                  </a:txBody>
                  <a:tcPr/>
                </a:tc>
                <a:extLst>
                  <a:ext uri="{0D108BD9-81ED-4DB2-BD59-A6C34878D82A}">
                    <a16:rowId xmlns:a16="http://schemas.microsoft.com/office/drawing/2014/main" val="10003"/>
                  </a:ext>
                </a:extLst>
              </a:tr>
              <a:tr h="370840">
                <a:tc vMerge="1">
                  <a:txBody>
                    <a:bodyPr/>
                    <a:lstStyle/>
                    <a:p>
                      <a:pPr algn="ctr"/>
                      <a:endParaRPr lang="en-US" b="1" dirty="0"/>
                    </a:p>
                  </a:txBody>
                  <a:tcPr/>
                </a:tc>
                <a:tc>
                  <a:txBody>
                    <a:bodyPr/>
                    <a:lstStyle/>
                    <a:p>
                      <a:pPr algn="ctr"/>
                      <a:r>
                        <a:rPr lang="en-US" sz="2200" dirty="0"/>
                        <a:t>Employees can</a:t>
                      </a:r>
                      <a:r>
                        <a:rPr lang="en-US" sz="2200" baseline="0" dirty="0"/>
                        <a:t> include written comments</a:t>
                      </a:r>
                      <a:endParaRPr lang="en-US" sz="2200" dirty="0"/>
                    </a:p>
                  </a:txBody>
                  <a:tcPr/>
                </a:tc>
                <a:tc>
                  <a:txBody>
                    <a:bodyPr/>
                    <a:lstStyle/>
                    <a:p>
                      <a:pPr algn="ctr"/>
                      <a:r>
                        <a:rPr lang="en-US" sz="2200" dirty="0"/>
                        <a:t>No change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8840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Program</a:t>
            </a:r>
          </a:p>
        </p:txBody>
      </p:sp>
      <p:sp>
        <p:nvSpPr>
          <p:cNvPr id="3" name="Content Placeholder 2"/>
          <p:cNvSpPr>
            <a:spLocks noGrp="1"/>
          </p:cNvSpPr>
          <p:nvPr>
            <p:ph idx="1"/>
          </p:nvPr>
        </p:nvSpPr>
        <p:spPr/>
        <p:txBody>
          <a:bodyPr/>
          <a:lstStyle/>
          <a:p>
            <a:r>
              <a:rPr lang="en-US" dirty="0"/>
              <a:t>Calibration Sessions</a:t>
            </a:r>
          </a:p>
          <a:p>
            <a:pPr lvl="1"/>
            <a:r>
              <a:rPr lang="en-US" dirty="0"/>
              <a:t>Supervisory teams meet at beginning of cycle </a:t>
            </a:r>
            <a:br>
              <a:rPr lang="en-US" dirty="0"/>
            </a:br>
            <a:r>
              <a:rPr lang="en-US" dirty="0"/>
              <a:t>to set performance goals </a:t>
            </a:r>
          </a:p>
          <a:p>
            <a:pPr lvl="1"/>
            <a:r>
              <a:rPr lang="en-US" dirty="0"/>
              <a:t>Supervisory teams meet at end of cycle </a:t>
            </a:r>
            <a:br>
              <a:rPr lang="en-US" dirty="0"/>
            </a:br>
            <a:r>
              <a:rPr lang="en-US" dirty="0"/>
              <a:t>to ensure consistency in performance ratings</a:t>
            </a:r>
          </a:p>
          <a:p>
            <a:pPr lvl="1"/>
            <a:endParaRPr lang="en-US" dirty="0"/>
          </a:p>
          <a:p>
            <a:r>
              <a:rPr lang="en-US" dirty="0"/>
              <a:t>Required for Employees in Similar Positions</a:t>
            </a:r>
          </a:p>
          <a:p>
            <a:pPr lvl="1"/>
            <a:r>
              <a:rPr lang="en-US" dirty="0"/>
              <a:t>Best practice for other positions</a:t>
            </a:r>
          </a:p>
        </p:txBody>
      </p:sp>
    </p:spTree>
    <p:extLst>
      <p:ext uri="{BB962C8B-B14F-4D97-AF65-F5344CB8AC3E}">
        <p14:creationId xmlns:p14="http://schemas.microsoft.com/office/powerpoint/2010/main" val="3295448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10.xml><?xml version="1.0" encoding="utf-8"?>
<a:theme xmlns:a="http://schemas.openxmlformats.org/drawingml/2006/main" name="9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11.xml><?xml version="1.0" encoding="utf-8"?>
<a:theme xmlns:a="http://schemas.openxmlformats.org/drawingml/2006/main" name="10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12.xml><?xml version="1.0" encoding="utf-8"?>
<a:theme xmlns:a="http://schemas.openxmlformats.org/drawingml/2006/main" name="11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13.xml><?xml version="1.0" encoding="utf-8"?>
<a:theme xmlns:a="http://schemas.openxmlformats.org/drawingml/2006/main" name="12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3.xml><?xml version="1.0" encoding="utf-8"?>
<a:theme xmlns:a="http://schemas.openxmlformats.org/drawingml/2006/main" name="2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4.xml><?xml version="1.0" encoding="utf-8"?>
<a:theme xmlns:a="http://schemas.openxmlformats.org/drawingml/2006/main" name="3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5.xml><?xml version="1.0" encoding="utf-8"?>
<a:theme xmlns:a="http://schemas.openxmlformats.org/drawingml/2006/main" name="4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6.xml><?xml version="1.0" encoding="utf-8"?>
<a:theme xmlns:a="http://schemas.openxmlformats.org/drawingml/2006/main" name="5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7.xml><?xml version="1.0" encoding="utf-8"?>
<a:theme xmlns:a="http://schemas.openxmlformats.org/drawingml/2006/main" name="6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8.xml><?xml version="1.0" encoding="utf-8"?>
<a:theme xmlns:a="http://schemas.openxmlformats.org/drawingml/2006/main" name="7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9.xml><?xml version="1.0" encoding="utf-8"?>
<a:theme xmlns:a="http://schemas.openxmlformats.org/drawingml/2006/main" name="8_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docProps/app.xml><?xml version="1.0" encoding="utf-8"?>
<Properties xmlns="http://schemas.openxmlformats.org/officeDocument/2006/extended-properties" xmlns:vt="http://schemas.openxmlformats.org/officeDocument/2006/docPropsVTypes">
  <TotalTime>22</TotalTime>
  <Words>1166</Words>
  <Application>Microsoft Office PowerPoint</Application>
  <PresentationFormat>Widescreen</PresentationFormat>
  <Paragraphs>268</Paragraphs>
  <Slides>31</Slides>
  <Notes>2</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31</vt:i4>
      </vt:variant>
    </vt:vector>
  </HeadingPairs>
  <TitlesOfParts>
    <vt:vector size="51" baseType="lpstr">
      <vt:lpstr>Arial</vt:lpstr>
      <vt:lpstr>Arial Black</vt:lpstr>
      <vt:lpstr>Calibri</vt:lpstr>
      <vt:lpstr>Georgia</vt:lpstr>
      <vt:lpstr>Times New Roman</vt:lpstr>
      <vt:lpstr>Trebuchet MS</vt:lpstr>
      <vt:lpstr>Wingdings 2</vt:lpstr>
      <vt:lpstr>THEME</vt:lpstr>
      <vt:lpstr>1_THEME</vt:lpstr>
      <vt:lpstr>2_THEME</vt:lpstr>
      <vt:lpstr>3_THEME</vt:lpstr>
      <vt:lpstr>4_THEME</vt:lpstr>
      <vt:lpstr>5_THEME</vt:lpstr>
      <vt:lpstr>6_THEME</vt:lpstr>
      <vt:lpstr>7_THEME</vt:lpstr>
      <vt:lpstr>8_THEME</vt:lpstr>
      <vt:lpstr>9_THEME</vt:lpstr>
      <vt:lpstr>10_THEME</vt:lpstr>
      <vt:lpstr>11_THEME</vt:lpstr>
      <vt:lpstr>12_THEME</vt:lpstr>
      <vt:lpstr>2017 Performance Management Changes</vt:lpstr>
      <vt:lpstr>Program Overview</vt:lpstr>
      <vt:lpstr>Major Changes Overview</vt:lpstr>
      <vt:lpstr>Program Goals</vt:lpstr>
      <vt:lpstr>Evaluation Program – Current &amp; Future</vt:lpstr>
      <vt:lpstr>Evaluation Program – Current &amp; Future</vt:lpstr>
      <vt:lpstr>Evaluation Program – Current and Future</vt:lpstr>
      <vt:lpstr>Evaluation Program – Current &amp; Future</vt:lpstr>
      <vt:lpstr>Evaluation Program</vt:lpstr>
      <vt:lpstr>Evaluation Program</vt:lpstr>
      <vt:lpstr>Institutional Goals</vt:lpstr>
      <vt:lpstr>Institutional Goals</vt:lpstr>
      <vt:lpstr>Individual Goals</vt:lpstr>
      <vt:lpstr>Individual Goals </vt:lpstr>
      <vt:lpstr>Smart-er Goals</vt:lpstr>
      <vt:lpstr>Individual Goals</vt:lpstr>
      <vt:lpstr>Structure of Individual Goals</vt:lpstr>
      <vt:lpstr>Talent Development</vt:lpstr>
      <vt:lpstr>Talent Development</vt:lpstr>
      <vt:lpstr>Talent Development</vt:lpstr>
      <vt:lpstr>Weighting and Rating</vt:lpstr>
      <vt:lpstr>Weighting and Rating</vt:lpstr>
      <vt:lpstr>Weighting and Rating</vt:lpstr>
      <vt:lpstr>Weighting and Rate</vt:lpstr>
      <vt:lpstr>Weighting and Rating</vt:lpstr>
      <vt:lpstr>Weighting and Rating</vt:lpstr>
      <vt:lpstr>Calibration Discussions</vt:lpstr>
      <vt:lpstr>Calibration Overview</vt:lpstr>
      <vt:lpstr>Calibration Overview</vt:lpstr>
      <vt:lpstr>Calibration Timeline</vt:lpstr>
      <vt:lpstr>PowerPoint Presentation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Yeaman, Justin N</dc:creator>
  <cp:lastModifiedBy>Bristow, Corena Leigh</cp:lastModifiedBy>
  <cp:revision>7</cp:revision>
  <dcterms:created xsi:type="dcterms:W3CDTF">2016-12-20T21:14:14Z</dcterms:created>
  <dcterms:modified xsi:type="dcterms:W3CDTF">2020-01-30T14:22:26Z</dcterms:modified>
</cp:coreProperties>
</file>