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93"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6A25"/>
    <a:srgbClr val="7030A0"/>
    <a:srgbClr val="E0E0E0"/>
    <a:srgbClr val="BFBFBF"/>
    <a:srgbClr val="491F7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5220" autoAdjust="0"/>
  </p:normalViewPr>
  <p:slideViewPr>
    <p:cSldViewPr snapToGrid="0">
      <p:cViewPr varScale="1">
        <p:scale>
          <a:sx n="105" d="100"/>
          <a:sy n="105" d="100"/>
        </p:scale>
        <p:origin x="432" y="102"/>
      </p:cViewPr>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DBA14-3CC1-46A8-B3E3-0A2D3CFC5D86}"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2D3D-926C-4976-A7A0-0C6C235F31A3}" type="slidenum">
              <a:rPr lang="en-US" smtClean="0"/>
              <a:t>‹#›</a:t>
            </a:fld>
            <a:endParaRPr lang="en-US"/>
          </a:p>
        </p:txBody>
      </p:sp>
    </p:spTree>
    <p:extLst>
      <p:ext uri="{BB962C8B-B14F-4D97-AF65-F5344CB8AC3E}">
        <p14:creationId xmlns:p14="http://schemas.microsoft.com/office/powerpoint/2010/main" val="331429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894413B2-135F-4898-AB93-FACC95732480}" type="slidenum">
              <a:rPr lang="en-US" altLang="en-US" sz="1200" b="0"/>
              <a:pPr/>
              <a:t>2</a:t>
            </a:fld>
            <a:endParaRPr lang="en-US" altLang="en-US" sz="1200" b="0"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Fair Labor Standards Act of 1938 established </a:t>
            </a:r>
            <a:r>
              <a:rPr lang="en-US" altLang="en-US" u="sng" dirty="0"/>
              <a:t>minimum wage</a:t>
            </a:r>
            <a:r>
              <a:rPr lang="en-US" altLang="en-US" dirty="0"/>
              <a:t>, </a:t>
            </a:r>
            <a:r>
              <a:rPr lang="en-US" altLang="en-US" u="sng" dirty="0"/>
              <a:t>overtime pay</a:t>
            </a:r>
            <a:r>
              <a:rPr lang="en-US" altLang="en-US" dirty="0"/>
              <a:t>, </a:t>
            </a:r>
            <a:r>
              <a:rPr lang="en-US" altLang="en-US" u="sng" dirty="0"/>
              <a:t>record keeping</a:t>
            </a:r>
            <a:r>
              <a:rPr lang="en-US" altLang="en-US" dirty="0"/>
              <a:t>, and </a:t>
            </a:r>
            <a:r>
              <a:rPr lang="en-US" altLang="en-US" u="sng" dirty="0"/>
              <a:t>youth employment standards </a:t>
            </a:r>
            <a:r>
              <a:rPr lang="en-US" altLang="en-US" dirty="0"/>
              <a:t>for all employees.</a:t>
            </a:r>
          </a:p>
          <a:p>
            <a:endParaRPr lang="en-US" altLang="en-US" dirty="0"/>
          </a:p>
          <a:p>
            <a:r>
              <a:rPr lang="en-US" altLang="en-US" dirty="0"/>
              <a:t>The current</a:t>
            </a:r>
            <a:r>
              <a:rPr lang="en-US" altLang="en-US" baseline="0" dirty="0"/>
              <a:t> </a:t>
            </a:r>
            <a:r>
              <a:rPr lang="en-US" altLang="en-US" dirty="0"/>
              <a:t>Minimum Wage is $7.25 -- raised to this amount effective 7/24/09</a:t>
            </a:r>
          </a:p>
          <a:p>
            <a:r>
              <a:rPr lang="en-US" altLang="en-US" dirty="0"/>
              <a:t>The</a:t>
            </a:r>
            <a:r>
              <a:rPr lang="en-US" altLang="en-US" baseline="0" dirty="0"/>
              <a:t> Act outlines definitions for exemptions to overtime</a:t>
            </a:r>
          </a:p>
          <a:p>
            <a:r>
              <a:rPr lang="en-US" altLang="en-US" baseline="0" dirty="0"/>
              <a:t>Defines overtime, hours of work and recordkeeping requirements</a:t>
            </a:r>
            <a:endParaRPr lang="en-US" altLang="en-US" dirty="0"/>
          </a:p>
          <a:p>
            <a:r>
              <a:rPr lang="en-US" altLang="en-US" b="0" dirty="0">
                <a:solidFill>
                  <a:srgbClr val="283B6E"/>
                </a:solidFill>
              </a:rPr>
              <a:t>Child Labor - </a:t>
            </a:r>
            <a:r>
              <a:rPr lang="en-US" altLang="en-US" dirty="0">
                <a:solidFill>
                  <a:srgbClr val="283B6E"/>
                </a:solidFill>
              </a:rPr>
              <a:t>Restricts the hours that children under age 16 can work and forbids the employment of children under age 18 in certain jobs deemed too dangerous for nonagricultural operations.</a:t>
            </a:r>
          </a:p>
          <a:p>
            <a:r>
              <a:rPr lang="en-US" altLang="en-US" dirty="0">
                <a:solidFill>
                  <a:srgbClr val="283B6E"/>
                </a:solidFill>
              </a:rPr>
              <a:t>FLSA</a:t>
            </a:r>
            <a:r>
              <a:rPr lang="en-US" altLang="en-US" baseline="0" dirty="0">
                <a:solidFill>
                  <a:srgbClr val="283B6E"/>
                </a:solidFill>
              </a:rPr>
              <a:t> is enforced by the Dept. of Labor</a:t>
            </a:r>
            <a:endParaRPr lang="en-US" altLang="en-US" dirty="0">
              <a:solidFill>
                <a:srgbClr val="283B6E"/>
              </a:solidFill>
            </a:endParaRPr>
          </a:p>
          <a:p>
            <a:r>
              <a:rPr lang="en-US" altLang="en-US" dirty="0">
                <a:solidFill>
                  <a:srgbClr val="283B6E"/>
                </a:solidFill>
              </a:rPr>
              <a:t>Emphasize that each university is responsible for FLSA. </a:t>
            </a:r>
          </a:p>
          <a:p>
            <a:endParaRPr lang="en-US" altLang="en-US" dirty="0">
              <a:solidFill>
                <a:srgbClr val="283B6E"/>
              </a:solidFill>
            </a:endParaRPr>
          </a:p>
          <a:p>
            <a:endParaRPr lang="en-US" altLang="en-US" strike="sngStrike" baseline="0" dirty="0">
              <a:solidFill>
                <a:srgbClr val="283B6E"/>
              </a:solidFill>
            </a:endParaRPr>
          </a:p>
        </p:txBody>
      </p:sp>
    </p:spTree>
    <p:extLst>
      <p:ext uri="{BB962C8B-B14F-4D97-AF65-F5344CB8AC3E}">
        <p14:creationId xmlns:p14="http://schemas.microsoft.com/office/powerpoint/2010/main" val="3619647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FF83C5B1-B17B-4C8A-8592-061AC820BBA1}" type="slidenum">
              <a:rPr lang="en-US" altLang="en-US" sz="1200" b="0"/>
              <a:pPr/>
              <a:t>11</a:t>
            </a:fld>
            <a:endParaRPr lang="en-US" altLang="en-US" sz="1200" b="0" dirty="0"/>
          </a:p>
        </p:txBody>
      </p:sp>
      <p:sp>
        <p:nvSpPr>
          <p:cNvPr id="36867" name="Rectangle 2"/>
          <p:cNvSpPr>
            <a:spLocks noGrp="1" noRot="1" noChangeAspect="1" noChangeArrowheads="1" noTextEdit="1"/>
          </p:cNvSpPr>
          <p:nvPr>
            <p:ph type="sldImg"/>
          </p:nvPr>
        </p:nvSpPr>
        <p:spPr>
          <a:xfrm>
            <a:off x="431800" y="708025"/>
            <a:ext cx="6302375" cy="3544888"/>
          </a:xfrm>
          <a:ln/>
        </p:spPr>
      </p:sp>
      <p:sp>
        <p:nvSpPr>
          <p:cNvPr id="36868"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discuss the Administrative Duties exemption.</a:t>
            </a:r>
          </a:p>
          <a:p>
            <a:endParaRPr lang="en-US" altLang="en-US" dirty="0"/>
          </a:p>
        </p:txBody>
      </p:sp>
    </p:spTree>
    <p:extLst>
      <p:ext uri="{BB962C8B-B14F-4D97-AF65-F5344CB8AC3E}">
        <p14:creationId xmlns:p14="http://schemas.microsoft.com/office/powerpoint/2010/main" val="67127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5263517E-685A-4DA7-8531-69CF951C6E1C}" type="slidenum">
              <a:rPr lang="en-US" altLang="en-US" sz="1200" b="0"/>
              <a:pPr/>
              <a:t>12</a:t>
            </a:fld>
            <a:endParaRPr lang="en-US" altLang="en-US" sz="1200" b="0" dirty="0"/>
          </a:p>
        </p:txBody>
      </p:sp>
      <p:sp>
        <p:nvSpPr>
          <p:cNvPr id="38915" name="Rectangle 2"/>
          <p:cNvSpPr>
            <a:spLocks noGrp="1" noRot="1" noChangeAspect="1" noChangeArrowheads="1" noTextEdit="1"/>
          </p:cNvSpPr>
          <p:nvPr>
            <p:ph type="sldImg"/>
          </p:nvPr>
        </p:nvSpPr>
        <p:spPr>
          <a:xfrm>
            <a:off x="431800" y="708025"/>
            <a:ext cx="6302375" cy="3544888"/>
          </a:xfrm>
          <a:ln/>
        </p:spPr>
      </p:sp>
      <p:sp>
        <p:nvSpPr>
          <p:cNvPr id="38916"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addition to the salary requirements, the administrative exemption applies only if: </a:t>
            </a:r>
          </a:p>
          <a:p>
            <a:endParaRPr lang="en-US" altLang="en-US" dirty="0"/>
          </a:p>
          <a:p>
            <a:r>
              <a:rPr lang="en-US" altLang="en-US" dirty="0"/>
              <a:t>the employee’s primary duty is the performance of office or non-manual work </a:t>
            </a:r>
            <a:r>
              <a:rPr lang="en-US" altLang="en-US" b="1" dirty="0"/>
              <a:t>directly related</a:t>
            </a:r>
            <a:r>
              <a:rPr lang="en-US" altLang="en-US" dirty="0"/>
              <a:t> to the management or general business operations of the employer or the employer’s customers,</a:t>
            </a:r>
            <a:r>
              <a:rPr lang="en-US" altLang="en-US" baseline="0" dirty="0"/>
              <a:t> </a:t>
            </a:r>
          </a:p>
          <a:p>
            <a:endParaRPr lang="en-US" altLang="en-US" baseline="0" dirty="0"/>
          </a:p>
          <a:p>
            <a:r>
              <a:rPr lang="en-US" altLang="en-US" dirty="0"/>
              <a:t>and the employee’s primary duty includes </a:t>
            </a:r>
            <a:r>
              <a:rPr lang="en-US" altLang="en-US" b="1" u="sng" dirty="0"/>
              <a:t>the exercise of discretion and independent judgment with respect to matters of significance</a:t>
            </a:r>
            <a:r>
              <a:rPr lang="en-US" altLang="en-US" dirty="0"/>
              <a:t>. In determining whether or not an employee exercises discretion and independent judgment, all the facts involved in the particular employment situation must be considered. </a:t>
            </a:r>
          </a:p>
          <a:p>
            <a:endParaRPr lang="en-US" altLang="en-US" dirty="0"/>
          </a:p>
          <a:p>
            <a:r>
              <a:rPr lang="en-US" altLang="en-US" dirty="0"/>
              <a:t>A teller may lose a lot of money for a bank if they blow their accounting duties but that doesn’t have a matter of significance in the overall operations of the bank.  Also that is due to employee error rather than independent discretion and judgment. </a:t>
            </a:r>
          </a:p>
          <a:p>
            <a:r>
              <a:rPr lang="en-US" altLang="en-US" dirty="0"/>
              <a:t> </a:t>
            </a:r>
          </a:p>
          <a:p>
            <a:r>
              <a:rPr lang="en-US" altLang="en-US" dirty="0"/>
              <a:t>This replaced the old regulations of must be related to "management policies”</a:t>
            </a:r>
          </a:p>
          <a:p>
            <a:endParaRPr lang="en-US" altLang="en-US" dirty="0"/>
          </a:p>
        </p:txBody>
      </p:sp>
    </p:spTree>
    <p:extLst>
      <p:ext uri="{BB962C8B-B14F-4D97-AF65-F5344CB8AC3E}">
        <p14:creationId xmlns:p14="http://schemas.microsoft.com/office/powerpoint/2010/main" val="3959035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4C57F88E-4E02-454B-A243-1BA0AEFCEFE5}" type="slidenum">
              <a:rPr lang="en-US" altLang="en-US" sz="1200" b="0"/>
              <a:pPr/>
              <a:t>13</a:t>
            </a:fld>
            <a:endParaRPr lang="en-US" altLang="en-US" sz="1200" b="0" dirty="0"/>
          </a:p>
        </p:txBody>
      </p:sp>
      <p:sp>
        <p:nvSpPr>
          <p:cNvPr id="40963" name="Rectangle 2"/>
          <p:cNvSpPr>
            <a:spLocks noGrp="1" noRot="1" noChangeAspect="1" noChangeArrowheads="1" noTextEdit="1"/>
          </p:cNvSpPr>
          <p:nvPr>
            <p:ph type="sldImg"/>
          </p:nvPr>
        </p:nvSpPr>
        <p:spPr>
          <a:xfrm>
            <a:off x="431800" y="708025"/>
            <a:ext cx="6302375" cy="3544888"/>
          </a:xfrm>
          <a:ln/>
        </p:spPr>
      </p:sp>
      <p:sp>
        <p:nvSpPr>
          <p:cNvPr id="40964"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Administrative is the most difficult exemption to interpret and apply</a:t>
            </a:r>
          </a:p>
          <a:p>
            <a:endParaRPr lang="en-US" altLang="en-US" dirty="0"/>
          </a:p>
          <a:p>
            <a:r>
              <a:rPr lang="en-US" altLang="en-US" dirty="0"/>
              <a:t>To meet this requirement, the employee must perform work that is directly related to assisting with the running or servicing of the business.</a:t>
            </a:r>
          </a:p>
          <a:p>
            <a:endParaRPr lang="en-US" altLang="en-US" dirty="0"/>
          </a:p>
          <a:p>
            <a:r>
              <a:rPr lang="en-US" altLang="en-US" dirty="0"/>
              <a:t>This type of work is different, for example, from working on a manufacturing production line or selling a product in a retail or service establishment, serving as a clerk in an office or the like. </a:t>
            </a:r>
          </a:p>
          <a:p>
            <a:endParaRPr lang="en-US" altLang="en-US" dirty="0"/>
          </a:p>
          <a:p>
            <a:r>
              <a:rPr lang="en-US" altLang="en-US" dirty="0"/>
              <a:t>What you are called makes no difference.  It is what you do.</a:t>
            </a:r>
          </a:p>
          <a:p>
            <a:endParaRPr lang="en-US" altLang="en-US" dirty="0"/>
          </a:p>
          <a:p>
            <a:endParaRPr lang="en-US" altLang="en-US" dirty="0"/>
          </a:p>
        </p:txBody>
      </p:sp>
    </p:spTree>
    <p:extLst>
      <p:ext uri="{BB962C8B-B14F-4D97-AF65-F5344CB8AC3E}">
        <p14:creationId xmlns:p14="http://schemas.microsoft.com/office/powerpoint/2010/main" val="261228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B151EB99-E86C-4700-AC15-C53606E3E3F5}" type="slidenum">
              <a:rPr lang="en-US" altLang="en-US" sz="1200" b="0"/>
              <a:pPr/>
              <a:t>14</a:t>
            </a:fld>
            <a:endParaRPr lang="en-US" altLang="en-US" sz="1200" b="0" dirty="0"/>
          </a:p>
        </p:txBody>
      </p:sp>
      <p:sp>
        <p:nvSpPr>
          <p:cNvPr id="45059" name="Rectangle 2"/>
          <p:cNvSpPr>
            <a:spLocks noGrp="1" noRot="1" noChangeAspect="1" noChangeArrowheads="1" noTextEdit="1"/>
          </p:cNvSpPr>
          <p:nvPr>
            <p:ph type="sldImg"/>
          </p:nvPr>
        </p:nvSpPr>
        <p:spPr>
          <a:xfrm>
            <a:off x="431800" y="708025"/>
            <a:ext cx="6302375" cy="3544888"/>
          </a:xfrm>
          <a:ln/>
        </p:spPr>
      </p:sp>
      <p:sp>
        <p:nvSpPr>
          <p:cNvPr id="45060"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Work “directly related to management or general business operations” includes, </a:t>
            </a:r>
            <a:r>
              <a:rPr lang="en-US" altLang="en-US" b="1" dirty="0"/>
              <a:t>but is not limited to</a:t>
            </a:r>
            <a:r>
              <a:rPr lang="en-US" altLang="en-US" dirty="0"/>
              <a:t>, work in such areas as </a:t>
            </a:r>
          </a:p>
          <a:p>
            <a:endParaRPr lang="en-US" altLang="en-US" dirty="0"/>
          </a:p>
          <a:p>
            <a:r>
              <a:rPr lang="en-US" altLang="en-US" dirty="0"/>
              <a:t>tax; finance; accounting; budgeting; auditing; insurance; quality control; purchasing; advertising; marketing; research; safety and health; human resources; public relations; legal and regulatory compliance; and similar activities.</a:t>
            </a:r>
          </a:p>
          <a:p>
            <a:endParaRPr lang="en-US" altLang="en-US" dirty="0"/>
          </a:p>
          <a:p>
            <a:r>
              <a:rPr lang="en-US" altLang="en-US" dirty="0"/>
              <a:t>Note: Computer Network and related is considered related to general business operations of the business</a:t>
            </a:r>
          </a:p>
        </p:txBody>
      </p:sp>
    </p:spTree>
    <p:extLst>
      <p:ext uri="{BB962C8B-B14F-4D97-AF65-F5344CB8AC3E}">
        <p14:creationId xmlns:p14="http://schemas.microsoft.com/office/powerpoint/2010/main" val="193647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14555CD3-11E9-447A-8D4F-9446F3C2875B}" type="slidenum">
              <a:rPr lang="en-US" altLang="en-US" sz="1200" b="0"/>
              <a:pPr/>
              <a:t>15</a:t>
            </a:fld>
            <a:endParaRPr lang="en-US" altLang="en-US" sz="1200" b="0" dirty="0"/>
          </a:p>
        </p:txBody>
      </p:sp>
      <p:sp>
        <p:nvSpPr>
          <p:cNvPr id="49155" name="Rectangle 2"/>
          <p:cNvSpPr>
            <a:spLocks noGrp="1" noRot="1" noChangeAspect="1" noChangeArrowheads="1" noTextEdit="1"/>
          </p:cNvSpPr>
          <p:nvPr>
            <p:ph type="sldImg"/>
          </p:nvPr>
        </p:nvSpPr>
        <p:spPr>
          <a:xfrm>
            <a:off x="431800" y="708025"/>
            <a:ext cx="6302375" cy="3544888"/>
          </a:xfrm>
          <a:ln/>
        </p:spPr>
      </p:sp>
      <p:sp>
        <p:nvSpPr>
          <p:cNvPr id="49156"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two general types of professional exemptions:  one applying to employees who are learned professionals; the other to those employees who are creative professionals. </a:t>
            </a:r>
          </a:p>
          <a:p>
            <a:endParaRPr lang="en-US" altLang="en-US" dirty="0"/>
          </a:p>
          <a:p>
            <a:r>
              <a:rPr lang="en-US" altLang="en-US" dirty="0"/>
              <a:t>I am going to discuss learned professionals first.</a:t>
            </a:r>
            <a:endParaRPr lang="en-US" altLang="en-US" b="1" dirty="0"/>
          </a:p>
        </p:txBody>
      </p:sp>
    </p:spTree>
    <p:extLst>
      <p:ext uri="{BB962C8B-B14F-4D97-AF65-F5344CB8AC3E}">
        <p14:creationId xmlns:p14="http://schemas.microsoft.com/office/powerpoint/2010/main" val="3422711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4B02F032-C5B3-44C9-B1D7-D633E2981AF3}" type="slidenum">
              <a:rPr lang="en-US" altLang="en-US" sz="1200" b="0"/>
              <a:pPr/>
              <a:t>16</a:t>
            </a:fld>
            <a:endParaRPr lang="en-US" altLang="en-US" sz="1200" b="0" dirty="0"/>
          </a:p>
        </p:txBody>
      </p:sp>
      <p:sp>
        <p:nvSpPr>
          <p:cNvPr id="51203" name="Rectangle 2"/>
          <p:cNvSpPr>
            <a:spLocks noGrp="1" noRot="1" noChangeAspect="1" noChangeArrowheads="1" noTextEdit="1"/>
          </p:cNvSpPr>
          <p:nvPr>
            <p:ph type="sldImg"/>
          </p:nvPr>
        </p:nvSpPr>
        <p:spPr>
          <a:xfrm>
            <a:off x="431800" y="708025"/>
            <a:ext cx="6302375" cy="3544888"/>
          </a:xfrm>
          <a:ln/>
        </p:spPr>
      </p:sp>
      <p:sp>
        <p:nvSpPr>
          <p:cNvPr id="51204"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addition to the salary requirements which we already discussed, the learned professional exemption applies only if the employee’s primary duty is the performance of work requiring </a:t>
            </a:r>
            <a:r>
              <a:rPr lang="en-US" altLang="en-US" u="sng" dirty="0"/>
              <a:t>advanced knowledge in a field of science or learning </a:t>
            </a:r>
            <a:r>
              <a:rPr lang="en-US" altLang="en-US" dirty="0"/>
              <a:t>which is customarily acquired by a prolonged course of specialized intellectual instruction.  </a:t>
            </a:r>
          </a:p>
          <a:p>
            <a:endParaRPr lang="en-US" altLang="en-US" dirty="0"/>
          </a:p>
          <a:p>
            <a:r>
              <a:rPr lang="en-US" altLang="en-US" dirty="0"/>
              <a:t>We have already discussed the meaning of “primary duty.”  The next set of slides explores the definitions of the other key terms in the learned professional duties test.</a:t>
            </a:r>
          </a:p>
          <a:p>
            <a:endParaRPr lang="en-US" altLang="en-US" dirty="0"/>
          </a:p>
          <a:p>
            <a:endParaRPr lang="en-US" altLang="en-US" dirty="0"/>
          </a:p>
        </p:txBody>
      </p:sp>
    </p:spTree>
    <p:extLst>
      <p:ext uri="{BB962C8B-B14F-4D97-AF65-F5344CB8AC3E}">
        <p14:creationId xmlns:p14="http://schemas.microsoft.com/office/powerpoint/2010/main" val="277587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6FF384CC-27B3-44E1-8BEB-C6C03D7D3907}" type="slidenum">
              <a:rPr lang="en-US" altLang="en-US" sz="1200" b="0"/>
              <a:pPr/>
              <a:t>17</a:t>
            </a:fld>
            <a:endParaRPr lang="en-US" altLang="en-US" sz="1200" b="0" dirty="0"/>
          </a:p>
        </p:txBody>
      </p:sp>
      <p:sp>
        <p:nvSpPr>
          <p:cNvPr id="53251" name="Rectangle 1026"/>
          <p:cNvSpPr>
            <a:spLocks noGrp="1" noRot="1" noChangeAspect="1" noChangeArrowheads="1" noTextEdit="1"/>
          </p:cNvSpPr>
          <p:nvPr>
            <p:ph type="sldImg"/>
          </p:nvPr>
        </p:nvSpPr>
        <p:spPr>
          <a:xfrm>
            <a:off x="431800" y="708025"/>
            <a:ext cx="6302375" cy="3544888"/>
          </a:xfrm>
          <a:ln/>
        </p:spPr>
      </p:sp>
      <p:sp>
        <p:nvSpPr>
          <p:cNvPr id="53252" name="Rectangle 1027"/>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regulations explain that work requiring “advanced knowledge” means work that is predominately intellectual in character, and which includes work requiring the consistent exercise of discretion and judgment.  </a:t>
            </a:r>
          </a:p>
          <a:p>
            <a:endParaRPr lang="en-US" altLang="en-US" dirty="0"/>
          </a:p>
          <a:p>
            <a:r>
              <a:rPr lang="en-US" altLang="en-US" dirty="0"/>
              <a:t>An exempt professional employee generally uses the advanced knowledge to analyze, interpret or make deductions from varying facts or circumstances.  Work involving routine mental, manual, mechanical or physical work is not work requiring advanced knowledge.  </a:t>
            </a:r>
          </a:p>
          <a:p>
            <a:endParaRPr lang="en-US" altLang="en-US" dirty="0"/>
          </a:p>
          <a:p>
            <a:r>
              <a:rPr lang="en-US" altLang="en-US" dirty="0"/>
              <a:t>Advanced knowledge cannot be attained at the high school level.</a:t>
            </a:r>
          </a:p>
          <a:p>
            <a:endParaRPr lang="en-US" altLang="en-US" dirty="0"/>
          </a:p>
          <a:p>
            <a:r>
              <a:rPr lang="en-US" altLang="en-US" dirty="0"/>
              <a:t>Recent opinion letter at a hospital revealed that only 20 out of 68 Respiratory Therapists had a 4 year bachelors degree in their field.  None qualified because their occupation does not generally require a 4 year degree.  So you have to look the occupation as a whole</a:t>
            </a:r>
          </a:p>
          <a:p>
            <a:endParaRPr lang="en-US" altLang="en-US" dirty="0"/>
          </a:p>
        </p:txBody>
      </p:sp>
    </p:spTree>
    <p:extLst>
      <p:ext uri="{BB962C8B-B14F-4D97-AF65-F5344CB8AC3E}">
        <p14:creationId xmlns:p14="http://schemas.microsoft.com/office/powerpoint/2010/main" val="415160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55351708-4BFA-4EEC-8CF3-B1BBBDEDCD0B}" type="slidenum">
              <a:rPr lang="en-US" altLang="en-US" sz="1200" b="0"/>
              <a:pPr/>
              <a:t>18</a:t>
            </a:fld>
            <a:endParaRPr lang="en-US" altLang="en-US" sz="1200" b="0" dirty="0"/>
          </a:p>
        </p:txBody>
      </p:sp>
      <p:sp>
        <p:nvSpPr>
          <p:cNvPr id="47107" name="Rectangle 1026"/>
          <p:cNvSpPr>
            <a:spLocks noGrp="1" noRot="1" noChangeAspect="1" noChangeArrowheads="1" noTextEdit="1"/>
          </p:cNvSpPr>
          <p:nvPr>
            <p:ph type="sldImg"/>
          </p:nvPr>
        </p:nvSpPr>
        <p:spPr>
          <a:xfrm>
            <a:off x="471488" y="696913"/>
            <a:ext cx="6302375" cy="3544887"/>
          </a:xfrm>
          <a:ln/>
        </p:spPr>
      </p:sp>
      <p:sp>
        <p:nvSpPr>
          <p:cNvPr id="47108" name="Rectangle 1027"/>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Exercising “discretion and independent judgment” generally involves an employee comparing and evaluating possible courses of conduct, and acting or making a decision after the various possibilities have been considered.</a:t>
            </a:r>
          </a:p>
          <a:p>
            <a:endParaRPr lang="en-US" altLang="en-US" dirty="0"/>
          </a:p>
          <a:p>
            <a:r>
              <a:rPr lang="en-US" altLang="en-US" dirty="0"/>
              <a:t>The term “matters of significance” refers to the level of importance or consequence of the work performed.</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i="1" dirty="0"/>
              <a:t>The term implies that the employee has authority to make an independent choice, free from immediate direction or supervision</a:t>
            </a:r>
            <a:r>
              <a:rPr lang="en-US" altLang="en-US" dirty="0"/>
              <a:t>.  However, employees can exercise discretion and independent judgment even if their decisions or recommendations are reviewed, and occasionally reversed, at a higher level. </a:t>
            </a:r>
          </a:p>
          <a:p>
            <a:endParaRPr lang="en-US" altLang="en-US" dirty="0"/>
          </a:p>
          <a:p>
            <a:r>
              <a:rPr lang="en-US" altLang="en-US" dirty="0"/>
              <a:t> In determining whether or not an employee exercises discretion and independent judgment, all the facts involved in the particular employment situation must be considered. </a:t>
            </a:r>
          </a:p>
          <a:p>
            <a:endParaRPr lang="en-US" altLang="en-US" dirty="0"/>
          </a:p>
          <a:p>
            <a:endParaRPr lang="en-US" altLang="en-US" dirty="0"/>
          </a:p>
        </p:txBody>
      </p:sp>
    </p:spTree>
    <p:extLst>
      <p:ext uri="{BB962C8B-B14F-4D97-AF65-F5344CB8AC3E}">
        <p14:creationId xmlns:p14="http://schemas.microsoft.com/office/powerpoint/2010/main" val="1688926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DE159498-0C70-417E-A9E1-9E7B2A9825D9}" type="slidenum">
              <a:rPr lang="en-US" altLang="en-US" sz="1200" b="0"/>
              <a:pPr/>
              <a:t>19</a:t>
            </a:fld>
            <a:endParaRPr lang="en-US" altLang="en-US" sz="1200" b="0" dirty="0"/>
          </a:p>
        </p:txBody>
      </p:sp>
      <p:sp>
        <p:nvSpPr>
          <p:cNvPr id="59395" name="Rectangle 2"/>
          <p:cNvSpPr>
            <a:spLocks noGrp="1" noRot="1" noChangeAspect="1" noChangeArrowheads="1" noTextEdit="1"/>
          </p:cNvSpPr>
          <p:nvPr>
            <p:ph type="sldImg"/>
          </p:nvPr>
        </p:nvSpPr>
        <p:spPr>
          <a:xfrm>
            <a:off x="431800" y="708025"/>
            <a:ext cx="6302375" cy="3544888"/>
          </a:xfrm>
          <a:ln/>
        </p:spPr>
      </p:sp>
      <p:sp>
        <p:nvSpPr>
          <p:cNvPr id="59396"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Paralegals don’t meet professional criteria.</a:t>
            </a:r>
          </a:p>
          <a:p>
            <a:endParaRPr lang="en-US" altLang="en-US" dirty="0"/>
          </a:p>
          <a:p>
            <a:r>
              <a:rPr lang="en-US" altLang="en-US" dirty="0"/>
              <a:t>Generally Technicians and Technologists don’t meet this criteria because they require a two year degree and or experience (may require general four year degree).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Recent opinion letter at a hospital revealed that only 20 out of 68 Respiratory Therapists had a 4 year bachelors degree in their field.  None qualified because their occupation does not generally require a 4 year degree.  So you have to look the occupation as a whole</a:t>
            </a:r>
          </a:p>
          <a:p>
            <a:endParaRPr lang="en-US" altLang="en-US" dirty="0"/>
          </a:p>
          <a:p>
            <a:r>
              <a:rPr lang="en-US" altLang="en-US" dirty="0"/>
              <a:t>Trainees don’t exercise independent discretion and judgment.</a:t>
            </a:r>
          </a:p>
          <a:p>
            <a:endParaRPr lang="en-US" altLang="en-US" dirty="0"/>
          </a:p>
          <a:p>
            <a:r>
              <a:rPr lang="en-US" altLang="en-US" dirty="0"/>
              <a:t>Social Workers need to be reviewed.  If they are not involved in therapy </a:t>
            </a:r>
            <a:r>
              <a:rPr lang="en-US" altLang="en-US" u="sng" dirty="0"/>
              <a:t>which requires them to be a licensed social worker and should be classified as a Clinical Social Worker</a:t>
            </a:r>
            <a:r>
              <a:rPr lang="en-US" altLang="en-US" dirty="0"/>
              <a:t>, then they probably are non-exempt.  Most courts have found case workers to be production workers.  Court cases have been divided on pilots.  We would recommend non-exempt</a:t>
            </a:r>
          </a:p>
          <a:p>
            <a:endParaRPr lang="en-US" altLang="en-US" dirty="0"/>
          </a:p>
          <a:p>
            <a:endParaRPr lang="en-US" altLang="en-US" dirty="0"/>
          </a:p>
        </p:txBody>
      </p:sp>
    </p:spTree>
    <p:extLst>
      <p:ext uri="{BB962C8B-B14F-4D97-AF65-F5344CB8AC3E}">
        <p14:creationId xmlns:p14="http://schemas.microsoft.com/office/powerpoint/2010/main" val="85671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9CB6D49B-4EB8-4629-8C5B-620CC15665D3}" type="slidenum">
              <a:rPr lang="en-US" altLang="en-US" sz="1200" b="0"/>
              <a:pPr/>
              <a:t>20</a:t>
            </a:fld>
            <a:endParaRPr lang="en-US" altLang="en-US" sz="1200" b="0" dirty="0"/>
          </a:p>
        </p:txBody>
      </p:sp>
      <p:sp>
        <p:nvSpPr>
          <p:cNvPr id="61443" name="Rectangle 1026"/>
          <p:cNvSpPr>
            <a:spLocks noGrp="1" noRot="1" noChangeAspect="1" noChangeArrowheads="1" noTextEdit="1"/>
          </p:cNvSpPr>
          <p:nvPr>
            <p:ph type="sldImg"/>
          </p:nvPr>
        </p:nvSpPr>
        <p:spPr>
          <a:xfrm>
            <a:off x="431800" y="708025"/>
            <a:ext cx="6302375" cy="3544888"/>
          </a:xfrm>
          <a:ln/>
        </p:spPr>
      </p:sp>
      <p:sp>
        <p:nvSpPr>
          <p:cNvPr id="61444" name="Rectangle 1027"/>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now turn to the second type of professional exemption, the creative professional exemption.</a:t>
            </a:r>
          </a:p>
        </p:txBody>
      </p:sp>
    </p:spTree>
    <p:extLst>
      <p:ext uri="{BB962C8B-B14F-4D97-AF65-F5344CB8AC3E}">
        <p14:creationId xmlns:p14="http://schemas.microsoft.com/office/powerpoint/2010/main" val="346237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20EF95CB-3A7C-45F6-A63A-E40B91473EDD}" type="slidenum">
              <a:rPr lang="en-US" altLang="en-US" sz="1200" b="0"/>
              <a:pPr/>
              <a:t>3</a:t>
            </a:fld>
            <a:endParaRPr lang="en-US" altLang="en-US" sz="1200" b="0" dirty="0"/>
          </a:p>
        </p:txBody>
      </p:sp>
      <p:sp>
        <p:nvSpPr>
          <p:cNvPr id="14339" name="Rectangle 2"/>
          <p:cNvSpPr>
            <a:spLocks noGrp="1" noRot="1" noChangeAspect="1" noChangeArrowheads="1" noTextEdit="1"/>
          </p:cNvSpPr>
          <p:nvPr>
            <p:ph type="sldImg"/>
          </p:nvPr>
        </p:nvSpPr>
        <p:spPr>
          <a:xfrm>
            <a:off x="442913" y="696913"/>
            <a:ext cx="6278562" cy="3532187"/>
          </a:xfrm>
          <a:ln/>
        </p:spPr>
      </p:sp>
      <p:sp>
        <p:nvSpPr>
          <p:cNvPr id="143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t>2 Wage Hour Offices</a:t>
            </a:r>
            <a:r>
              <a:rPr lang="en-US" altLang="en-US" sz="1000" baseline="0" dirty="0"/>
              <a:t> are located in NC -- Charlotte &amp; Raleigh</a:t>
            </a:r>
          </a:p>
          <a:p>
            <a:r>
              <a:rPr lang="en-US" altLang="en-US" sz="1000" dirty="0"/>
              <a:t>If an audit is conducted, they may find more than expected.  </a:t>
            </a:r>
          </a:p>
          <a:p>
            <a:r>
              <a:rPr lang="en-US" altLang="en-US" sz="1000" dirty="0"/>
              <a:t>OT violations liable for 2 years of back pay; Willful violations liable for 3 years back pay</a:t>
            </a:r>
          </a:p>
          <a:p>
            <a:r>
              <a:rPr lang="en-US" altLang="en-US" sz="1000" dirty="0"/>
              <a:t>Most courts interpret not the date of the violation but as the end of each pay period for which wages are owed but not paid. DOL supervises payment of back wages.</a:t>
            </a:r>
          </a:p>
          <a:p>
            <a:endParaRPr lang="en-US" altLang="en-US" sz="1000" dirty="0"/>
          </a:p>
          <a:p>
            <a:r>
              <a:rPr lang="en-US" altLang="en-US" sz="1000" dirty="0"/>
              <a:t>Secretary of Labor may:  </a:t>
            </a:r>
          </a:p>
          <a:p>
            <a:r>
              <a:rPr lang="en-US" altLang="en-US" sz="1000" dirty="0"/>
              <a:t>Sue for back wages &amp; </a:t>
            </a:r>
            <a:r>
              <a:rPr lang="en-US" altLang="en-US" sz="1000" b="1" dirty="0"/>
              <a:t>equal amount liquidated damages</a:t>
            </a:r>
          </a:p>
          <a:p>
            <a:r>
              <a:rPr lang="en-US" altLang="en-US" sz="1000" dirty="0"/>
              <a:t>Employee may sue (privately) for back pay (equal liquidated &amp; attorney’s fees)</a:t>
            </a:r>
          </a:p>
          <a:p>
            <a:r>
              <a:rPr lang="en-US" altLang="en-US" sz="1000" dirty="0"/>
              <a:t>Class Action Law Suits more popular now</a:t>
            </a:r>
          </a:p>
          <a:p>
            <a:r>
              <a:rPr lang="en-US" altLang="en-US" sz="1000" dirty="0"/>
              <a:t>Most </a:t>
            </a:r>
            <a:r>
              <a:rPr lang="en-US" altLang="en-US" sz="1000" b="1" dirty="0"/>
              <a:t>cases liquidated damages double what you owe.  If you go to court you can also pay attorney fees.</a:t>
            </a:r>
          </a:p>
          <a:p>
            <a:endParaRPr lang="en-US" altLang="en-US" sz="1000" b="1" dirty="0"/>
          </a:p>
          <a:p>
            <a:pPr>
              <a:buFont typeface="Arial" panose="020B0604020202020204" pitchFamily="34" charset="0"/>
              <a:buChar char="•"/>
            </a:pPr>
            <a:r>
              <a:rPr lang="en-US" altLang="en-US" sz="1000" dirty="0"/>
              <a:t>90% of Employee class action lawsuits are work/hour -Other 10% are FMLA, ADA, etc., </a:t>
            </a:r>
          </a:p>
          <a:p>
            <a:pPr>
              <a:buFont typeface="Arial" panose="020B0604020202020204" pitchFamily="34" charset="0"/>
              <a:buChar char="•"/>
            </a:pPr>
            <a:r>
              <a:rPr lang="en-US" altLang="en-US" sz="1000" dirty="0"/>
              <a:t>Over 7,000 FLSA lawsuits filed in 2010</a:t>
            </a:r>
          </a:p>
          <a:p>
            <a:pPr>
              <a:buFont typeface="Arial" panose="020B0604020202020204" pitchFamily="34" charset="0"/>
              <a:buChar char="•"/>
            </a:pPr>
            <a:r>
              <a:rPr lang="en-US" altLang="en-US" sz="1000" dirty="0"/>
              <a:t>DOL Statistics in 2010</a:t>
            </a:r>
          </a:p>
          <a:p>
            <a:pPr lvl="1">
              <a:buFont typeface="Arial" panose="020B0604020202020204" pitchFamily="34" charset="0"/>
              <a:buChar char="•"/>
            </a:pPr>
            <a:r>
              <a:rPr lang="en-US" altLang="en-US" sz="1000" dirty="0"/>
              <a:t>$130 million including $107 million for overtime violations and 21 million for minimum wage violations</a:t>
            </a:r>
          </a:p>
          <a:p>
            <a:pPr lvl="1">
              <a:buFont typeface="Arial" panose="020B0604020202020204" pitchFamily="34" charset="0"/>
              <a:buChar char="•"/>
            </a:pPr>
            <a:r>
              <a:rPr lang="en-US" altLang="en-US" sz="1000" dirty="0"/>
              <a:t>DOL has hired 300 new investigators </a:t>
            </a:r>
          </a:p>
          <a:p>
            <a:pPr lvl="1">
              <a:buFont typeface="Arial" panose="020B0604020202020204" pitchFamily="34" charset="0"/>
              <a:buChar char="•"/>
            </a:pPr>
            <a:r>
              <a:rPr lang="en-US" altLang="en-US" sz="1000" dirty="0"/>
              <a:t>DOL is penalizing misclassification of employees as independent contractors</a:t>
            </a:r>
          </a:p>
          <a:p>
            <a:pPr lvl="1">
              <a:buFont typeface="Arial" panose="020B0604020202020204" pitchFamily="34" charset="0"/>
              <a:buChar char="•"/>
            </a:pPr>
            <a:r>
              <a:rPr lang="en-US" altLang="en-US" sz="1000" dirty="0"/>
              <a:t>Protecting low-wage and other vulnerable employees</a:t>
            </a:r>
            <a:endParaRPr lang="en-US" altLang="en-US" sz="1000" b="1" dirty="0"/>
          </a:p>
          <a:p>
            <a:endParaRPr lang="en-US" altLang="en-US" sz="1000" dirty="0"/>
          </a:p>
          <a:p>
            <a:r>
              <a:rPr lang="en-US" altLang="en-US" sz="1000" dirty="0"/>
              <a:t>Willful violations will not occur if you try to administer FLSA correctly. </a:t>
            </a:r>
          </a:p>
          <a:p>
            <a:endParaRPr lang="en-US" altLang="en-US" sz="1000" dirty="0"/>
          </a:p>
          <a:p>
            <a:pPr lvl="2"/>
            <a:endParaRPr lang="en-US" altLang="en-US" sz="1000" dirty="0"/>
          </a:p>
          <a:p>
            <a:endParaRPr lang="en-US" altLang="en-US" sz="1000" dirty="0"/>
          </a:p>
          <a:p>
            <a:endParaRPr lang="en-US" altLang="en-US" sz="1000" dirty="0"/>
          </a:p>
        </p:txBody>
      </p:sp>
    </p:spTree>
    <p:extLst>
      <p:ext uri="{BB962C8B-B14F-4D97-AF65-F5344CB8AC3E}">
        <p14:creationId xmlns:p14="http://schemas.microsoft.com/office/powerpoint/2010/main" val="2546490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6851D3C6-8DCA-45AF-9AD5-57EFFD23F3A7}" type="slidenum">
              <a:rPr lang="en-US" altLang="en-US" sz="1200" b="0"/>
              <a:pPr/>
              <a:t>21</a:t>
            </a:fld>
            <a:endParaRPr lang="en-US" altLang="en-US" sz="1200" b="0" dirty="0"/>
          </a:p>
        </p:txBody>
      </p:sp>
      <p:sp>
        <p:nvSpPr>
          <p:cNvPr id="63491" name="Rectangle 1026"/>
          <p:cNvSpPr>
            <a:spLocks noGrp="1" noRot="1" noChangeAspect="1" noChangeArrowheads="1" noTextEdit="1"/>
          </p:cNvSpPr>
          <p:nvPr>
            <p:ph type="sldImg"/>
          </p:nvPr>
        </p:nvSpPr>
        <p:spPr>
          <a:xfrm>
            <a:off x="431800" y="708025"/>
            <a:ext cx="6302375" cy="3544888"/>
          </a:xfrm>
          <a:ln/>
        </p:spPr>
      </p:sp>
      <p:sp>
        <p:nvSpPr>
          <p:cNvPr id="63492" name="Rectangle 1027"/>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addition to the salary requirements, the creative professional exemption applies only if the employee’s primary duty is the performance of work requiring invention, imagination, originality or talent in a recognized field of artistic or creative endeavor.  </a:t>
            </a:r>
          </a:p>
        </p:txBody>
      </p:sp>
    </p:spTree>
    <p:extLst>
      <p:ext uri="{BB962C8B-B14F-4D97-AF65-F5344CB8AC3E}">
        <p14:creationId xmlns:p14="http://schemas.microsoft.com/office/powerpoint/2010/main" val="3983240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4EF633ED-2302-434C-B80B-A9273104D41B}" type="slidenum">
              <a:rPr lang="en-US" altLang="en-US" sz="1200" b="0"/>
              <a:pPr/>
              <a:t>22</a:t>
            </a:fld>
            <a:endParaRPr lang="en-US" altLang="en-US" sz="1200" b="0" dirty="0"/>
          </a:p>
        </p:txBody>
      </p:sp>
      <p:sp>
        <p:nvSpPr>
          <p:cNvPr id="65539" name="Rectangle 2050"/>
          <p:cNvSpPr>
            <a:spLocks noGrp="1" noRot="1" noChangeAspect="1" noChangeArrowheads="1" noTextEdit="1"/>
          </p:cNvSpPr>
          <p:nvPr>
            <p:ph type="sldImg"/>
          </p:nvPr>
        </p:nvSpPr>
        <p:spPr>
          <a:ln/>
        </p:spPr>
      </p:sp>
      <p:sp>
        <p:nvSpPr>
          <p:cNvPr id="65540"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Let’s discuss the Professional Computer exemption.</a:t>
            </a:r>
          </a:p>
          <a:p>
            <a:endParaRPr lang="en-US" altLang="en-US" dirty="0"/>
          </a:p>
        </p:txBody>
      </p:sp>
    </p:spTree>
    <p:extLst>
      <p:ext uri="{BB962C8B-B14F-4D97-AF65-F5344CB8AC3E}">
        <p14:creationId xmlns:p14="http://schemas.microsoft.com/office/powerpoint/2010/main" val="1100116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4DB4A534-AF97-4648-B6F9-1E7DBAE5EE86}" type="slidenum">
              <a:rPr lang="en-US" altLang="en-US" sz="1200" b="0"/>
              <a:pPr/>
              <a:t>23</a:t>
            </a:fld>
            <a:endParaRPr lang="en-US" altLang="en-US" sz="1200" b="0" dirty="0"/>
          </a:p>
        </p:txBody>
      </p:sp>
      <p:sp>
        <p:nvSpPr>
          <p:cNvPr id="67587" name="Rectangle 2050"/>
          <p:cNvSpPr>
            <a:spLocks noGrp="1" noRot="1" noChangeAspect="1" noChangeArrowheads="1" noTextEdit="1"/>
          </p:cNvSpPr>
          <p:nvPr>
            <p:ph type="sldImg"/>
          </p:nvPr>
        </p:nvSpPr>
        <p:spPr>
          <a:xfrm>
            <a:off x="431800" y="708025"/>
            <a:ext cx="6302375" cy="3544888"/>
          </a:xfrm>
          <a:ln/>
        </p:spPr>
      </p:sp>
      <p:sp>
        <p:nvSpPr>
          <p:cNvPr id="67588" name="Rectangle 2051"/>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Salary of $684 a week or $27.63 per hour</a:t>
            </a:r>
          </a:p>
          <a:p>
            <a:endParaRPr lang="en-US" altLang="en-US" dirty="0"/>
          </a:p>
          <a:p>
            <a:r>
              <a:rPr lang="en-US" altLang="en-US" dirty="0"/>
              <a:t>Congress set these guidelines. The DOL did not expand them.  Other computer positions may meet administrative guidelines. </a:t>
            </a:r>
          </a:p>
          <a:p>
            <a:endParaRPr lang="en-US" altLang="en-US" dirty="0"/>
          </a:p>
          <a:p>
            <a:r>
              <a:rPr lang="en-US" altLang="en-US" dirty="0"/>
              <a:t>Clearly exempt are Applications Programmers/Analysts, Database Analyst, Systems Programmers, Network Analysts  etc..</a:t>
            </a:r>
          </a:p>
          <a:p>
            <a:endParaRPr lang="en-US" altLang="en-US" dirty="0"/>
          </a:p>
          <a:p>
            <a:r>
              <a:rPr lang="en-US" altLang="en-US" dirty="0"/>
              <a:t>This exemption is now extremely outdated because it does not specifically address jobs such as Networking, IT Security, Web and other newer occupations</a:t>
            </a:r>
          </a:p>
          <a:p>
            <a:endParaRPr lang="en-US" altLang="en-US" dirty="0"/>
          </a:p>
          <a:p>
            <a:r>
              <a:rPr lang="en-US" altLang="en-US" dirty="0"/>
              <a:t>Suits $24 million Computer sciences Corporation (2006), $12.8 million For Wells Fargo (2006), $65 million IBM (2007) and $7.7 million for Cadence Design systems in 2008.</a:t>
            </a:r>
          </a:p>
          <a:p>
            <a:r>
              <a:rPr lang="en-US" altLang="en-US" dirty="0"/>
              <a:t>Titles included help desk representative, technical writer, software tester and network administrator </a:t>
            </a:r>
          </a:p>
          <a:p>
            <a:endParaRPr lang="en-US" altLang="en-US" dirty="0"/>
          </a:p>
        </p:txBody>
      </p:sp>
    </p:spTree>
    <p:extLst>
      <p:ext uri="{BB962C8B-B14F-4D97-AF65-F5344CB8AC3E}">
        <p14:creationId xmlns:p14="http://schemas.microsoft.com/office/powerpoint/2010/main" val="3719891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648A1FB1-9A93-4366-AECF-958C25452C6C}" type="slidenum">
              <a:rPr lang="en-US" altLang="en-US" sz="1200" b="0"/>
              <a:pPr/>
              <a:t>24</a:t>
            </a:fld>
            <a:endParaRPr lang="en-US" altLang="en-US" sz="1200" b="0" dirty="0"/>
          </a:p>
        </p:txBody>
      </p:sp>
      <p:sp>
        <p:nvSpPr>
          <p:cNvPr id="70659" name="Rectangle 2"/>
          <p:cNvSpPr>
            <a:spLocks noGrp="1" noRot="1" noChangeAspect="1" noChangeArrowheads="1" noTextEdit="1"/>
          </p:cNvSpPr>
          <p:nvPr>
            <p:ph type="sldImg"/>
          </p:nvPr>
        </p:nvSpPr>
        <p:spPr>
          <a:xfrm>
            <a:off x="431800" y="708025"/>
            <a:ext cx="6302375" cy="3544888"/>
          </a:xfrm>
          <a:ln/>
        </p:spPr>
      </p:sp>
      <p:sp>
        <p:nvSpPr>
          <p:cNvPr id="70660"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Technicians are clearly non-exempt.</a:t>
            </a:r>
          </a:p>
          <a:p>
            <a:endParaRPr lang="en-US" altLang="en-US" dirty="0"/>
          </a:p>
          <a:p>
            <a:r>
              <a:rPr lang="en-US" altLang="en-US" dirty="0"/>
              <a:t>Since contributing is a “trainee” at the analyst level than they should be non-exempt.</a:t>
            </a:r>
          </a:p>
          <a:p>
            <a:endParaRPr lang="en-US" altLang="en-US" dirty="0"/>
          </a:p>
          <a:p>
            <a:r>
              <a:rPr lang="en-US" altLang="en-US" dirty="0"/>
              <a:t>Technology Support should be treated differently.  Many non-exempt jobs converted over to Technology Support Analyst and thus should remain non-exempt.  Specialist is probably ok.</a:t>
            </a:r>
          </a:p>
          <a:p>
            <a:endParaRPr lang="en-US" altLang="en-US" dirty="0"/>
          </a:p>
          <a:p>
            <a:r>
              <a:rPr lang="en-US" altLang="en-US" dirty="0"/>
              <a:t>Generally if you convert a non-exempt class to a banded class keep the same status unless you can verify the positions duties have changed that demonstrate that it should be exempt.  KEEP THE SAME</a:t>
            </a:r>
          </a:p>
        </p:txBody>
      </p:sp>
    </p:spTree>
    <p:extLst>
      <p:ext uri="{BB962C8B-B14F-4D97-AF65-F5344CB8AC3E}">
        <p14:creationId xmlns:p14="http://schemas.microsoft.com/office/powerpoint/2010/main" val="3657901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7D3B48DF-8DBF-44D8-AC23-A2758441B825}" type="slidenum">
              <a:rPr lang="en-US" altLang="en-US" sz="1200" b="0"/>
              <a:pPr/>
              <a:t>25</a:t>
            </a:fld>
            <a:endParaRPr lang="en-US" altLang="en-US" sz="1200" b="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Almost all cases in FLSA regarding overtime involve those involving positions that are exempt but </a:t>
            </a:r>
            <a:r>
              <a:rPr lang="en-US" altLang="en-US" b="1" dirty="0"/>
              <a:t>should be non-exempt.  </a:t>
            </a:r>
          </a:p>
          <a:p>
            <a:endParaRPr lang="en-US" altLang="en-US" b="1" dirty="0"/>
          </a:p>
          <a:p>
            <a:r>
              <a:rPr lang="en-US" altLang="en-US" b="0" dirty="0"/>
              <a:t>Recent case in New York ruled that the state owed $4 million in back pay to some environmental employees.</a:t>
            </a:r>
          </a:p>
          <a:p>
            <a:endParaRPr lang="en-US" altLang="en-US" b="1" dirty="0"/>
          </a:p>
          <a:p>
            <a:r>
              <a:rPr lang="en-US" altLang="en-US" b="1" dirty="0"/>
              <a:t>All it takes is an employee complaint! </a:t>
            </a:r>
          </a:p>
          <a:p>
            <a:endParaRPr lang="en-US" altLang="en-US" b="1" dirty="0"/>
          </a:p>
          <a:p>
            <a:r>
              <a:rPr lang="en-US" altLang="en-US" dirty="0"/>
              <a:t>Liable for two years overtime unless flagrant then you can go back three years.</a:t>
            </a:r>
          </a:p>
          <a:p>
            <a:endParaRPr lang="en-US" altLang="en-US" dirty="0"/>
          </a:p>
          <a:p>
            <a:r>
              <a:rPr lang="en-US" altLang="en-US" dirty="0"/>
              <a:t>If not sure, leave non-exempt!  </a:t>
            </a:r>
          </a:p>
        </p:txBody>
      </p:sp>
    </p:spTree>
    <p:extLst>
      <p:ext uri="{BB962C8B-B14F-4D97-AF65-F5344CB8AC3E}">
        <p14:creationId xmlns:p14="http://schemas.microsoft.com/office/powerpoint/2010/main" val="182935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9C54D210-A047-4D8F-880F-CF583CE6ADC0}" type="slidenum">
              <a:rPr lang="en-US" altLang="en-US" sz="1200" b="0"/>
              <a:pPr/>
              <a:t>26</a:t>
            </a:fld>
            <a:endParaRPr lang="en-US" altLang="en-US" sz="1200" b="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29757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96BD1607-3194-4633-9961-56248E865B23}" type="slidenum">
              <a:rPr lang="en-US" altLang="en-US" sz="1200" b="0"/>
              <a:pPr/>
              <a:t>27</a:t>
            </a:fld>
            <a:endParaRPr lang="en-US" altLang="en-US" sz="1200" b="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there is a complaint DOL will want to review records for up to three years but normally two.</a:t>
            </a:r>
          </a:p>
          <a:p>
            <a:endParaRPr lang="en-US" altLang="en-US" dirty="0"/>
          </a:p>
          <a:p>
            <a:r>
              <a:rPr lang="en-US" altLang="en-US" dirty="0"/>
              <a:t>DOL doesn’t care if you call an employee hourly or salaried if their duties fail to meet exemption criteria, then they are subject to overtime.</a:t>
            </a:r>
          </a:p>
          <a:p>
            <a:endParaRPr lang="en-US" altLang="en-US" dirty="0"/>
          </a:p>
        </p:txBody>
      </p:sp>
    </p:spTree>
    <p:extLst>
      <p:ext uri="{BB962C8B-B14F-4D97-AF65-F5344CB8AC3E}">
        <p14:creationId xmlns:p14="http://schemas.microsoft.com/office/powerpoint/2010/main" val="699608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1E387300-A8F0-422A-968F-5FDC6D09196B}" type="slidenum">
              <a:rPr lang="en-US" altLang="en-US" sz="1200" b="0"/>
              <a:pPr/>
              <a:t>28</a:t>
            </a:fld>
            <a:endParaRPr lang="en-US" altLang="en-US" sz="1200" b="0" dirty="0"/>
          </a:p>
        </p:txBody>
      </p:sp>
      <p:sp>
        <p:nvSpPr>
          <p:cNvPr id="81923" name="Rectangle 2"/>
          <p:cNvSpPr>
            <a:spLocks noGrp="1" noRot="1" noChangeAspect="1" noChangeArrowheads="1" noTextEdit="1"/>
          </p:cNvSpPr>
          <p:nvPr>
            <p:ph type="sldImg"/>
          </p:nvPr>
        </p:nvSpPr>
        <p:spPr>
          <a:xfrm>
            <a:off x="431800" y="708025"/>
            <a:ext cx="6302375" cy="3544888"/>
          </a:xfrm>
          <a:ln/>
        </p:spPr>
      </p:sp>
      <p:sp>
        <p:nvSpPr>
          <p:cNvPr id="81924"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Blue Collar includes such occupations as carpenters, electrician, mechanics, plumbers, construction workers, laborers, other skilled craftsmen, boiler operators and the like </a:t>
            </a:r>
            <a:r>
              <a:rPr lang="en-US" altLang="en-US" b="1" dirty="0"/>
              <a:t>no matter how highly paid they are</a:t>
            </a:r>
            <a:r>
              <a:rPr lang="en-US" altLang="en-US" dirty="0"/>
              <a:t>. </a:t>
            </a:r>
          </a:p>
          <a:p>
            <a:endParaRPr lang="en-US" altLang="en-US" dirty="0"/>
          </a:p>
          <a:p>
            <a:r>
              <a:rPr lang="en-US" altLang="en-US" dirty="0"/>
              <a:t>The DOL added Practical Nurses.</a:t>
            </a:r>
          </a:p>
          <a:p>
            <a:endParaRPr lang="en-US" altLang="en-US" dirty="0"/>
          </a:p>
          <a:p>
            <a:r>
              <a:rPr lang="en-US" altLang="en-US" dirty="0"/>
              <a:t>Inspectors includes safety inspectors, building or construction, health or sanitation, or environmental.  They apply </a:t>
            </a:r>
            <a:r>
              <a:rPr lang="en-US" altLang="en-US" b="1" u="sng" dirty="0"/>
              <a:t>standard guidelines and use the experience and skill of the employee rather than real discretion and independence</a:t>
            </a:r>
            <a:r>
              <a:rPr lang="en-US" altLang="en-US" dirty="0"/>
              <a:t>.  They don’t meet executive or learned professional clearly and in most cases don’t meet administrative guidelines either.  In the state system this would include all regulatory inspectors that use standards.  </a:t>
            </a:r>
          </a:p>
          <a:p>
            <a:r>
              <a:rPr lang="en-US" altLang="en-US" dirty="0"/>
              <a:t>Cooks are non-exempt except for Chefs that have been through a culinary training school.</a:t>
            </a:r>
          </a:p>
          <a:p>
            <a:endParaRPr lang="en-US" altLang="en-US" dirty="0"/>
          </a:p>
          <a:p>
            <a:r>
              <a:rPr lang="en-US" altLang="en-US" dirty="0"/>
              <a:t>Technologists and technicians do not meet learned professional criteria and are non-exempt.  Included are such jobs as Veterinary Technicians, engineering technicians, ultrasound technicians, avionics technicians and electronics technicians.</a:t>
            </a:r>
          </a:p>
          <a:p>
            <a:endParaRPr lang="en-US" altLang="en-US" dirty="0"/>
          </a:p>
          <a:p>
            <a:r>
              <a:rPr lang="en-US" altLang="en-US" dirty="0"/>
              <a:t>Veterans are not exempt employees.  Military training generally is not sufficient to meet the requirements for the professional exemption.  No amount of military training can turn a “blue collar” or a technical field into a profession.</a:t>
            </a:r>
          </a:p>
          <a:p>
            <a:endParaRPr lang="en-US" altLang="en-US" dirty="0"/>
          </a:p>
          <a:p>
            <a:endParaRPr lang="en-US" altLang="en-US" dirty="0"/>
          </a:p>
        </p:txBody>
      </p:sp>
    </p:spTree>
    <p:extLst>
      <p:ext uri="{BB962C8B-B14F-4D97-AF65-F5344CB8AC3E}">
        <p14:creationId xmlns:p14="http://schemas.microsoft.com/office/powerpoint/2010/main" val="3135551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B71497A7-E993-4F7F-9317-A12C14FD646A}" type="slidenum">
              <a:rPr lang="en-US" altLang="en-US" sz="1200" b="0"/>
              <a:pPr/>
              <a:t>29</a:t>
            </a:fld>
            <a:endParaRPr lang="en-US" altLang="en-US" sz="1200" b="0" dirty="0"/>
          </a:p>
        </p:txBody>
      </p:sp>
      <p:sp>
        <p:nvSpPr>
          <p:cNvPr id="86019" name="Rectangle 2"/>
          <p:cNvSpPr>
            <a:spLocks noGrp="1" noRot="1" noChangeAspect="1" noChangeArrowheads="1" noTextEdit="1"/>
          </p:cNvSpPr>
          <p:nvPr>
            <p:ph type="sldImg"/>
          </p:nvPr>
        </p:nvSpPr>
        <p:spPr>
          <a:xfrm>
            <a:off x="474663" y="696913"/>
            <a:ext cx="6278562" cy="3532187"/>
          </a:xfrm>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Look at the economic reality of the employee</a:t>
            </a:r>
          </a:p>
        </p:txBody>
      </p:sp>
    </p:spTree>
    <p:extLst>
      <p:ext uri="{BB962C8B-B14F-4D97-AF65-F5344CB8AC3E}">
        <p14:creationId xmlns:p14="http://schemas.microsoft.com/office/powerpoint/2010/main" val="561372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04D3ACFC-577F-4E55-BE9B-C4560650C9A9}" type="slidenum">
              <a:rPr lang="en-US" altLang="en-US" sz="1200" b="0"/>
              <a:pPr/>
              <a:t>30</a:t>
            </a:fld>
            <a:endParaRPr lang="en-US" altLang="en-US" sz="1200" b="0"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Next we’ll discuss Work Time:</a:t>
            </a:r>
          </a:p>
          <a:p>
            <a:endParaRPr lang="en-US" altLang="en-US" dirty="0"/>
          </a:p>
          <a:p>
            <a:r>
              <a:rPr lang="en-US" altLang="en-US" dirty="0"/>
              <a:t>What constitutes work?</a:t>
            </a:r>
          </a:p>
          <a:p>
            <a:r>
              <a:rPr lang="en-US" altLang="en-US" dirty="0"/>
              <a:t>What is a workweek?</a:t>
            </a:r>
          </a:p>
          <a:p>
            <a:r>
              <a:rPr lang="en-US" altLang="en-US" dirty="0"/>
              <a:t>What counts as work hours for overtime purposes?</a:t>
            </a:r>
          </a:p>
          <a:p>
            <a:r>
              <a:rPr lang="en-US" altLang="en-US" dirty="0"/>
              <a:t>When does overtime occur?</a:t>
            </a:r>
          </a:p>
          <a:p>
            <a:endParaRPr lang="en-US" altLang="en-US" dirty="0"/>
          </a:p>
          <a:p>
            <a:endParaRPr lang="en-US" altLang="en-US" dirty="0"/>
          </a:p>
          <a:p>
            <a:r>
              <a:rPr lang="en-US" altLang="en-US" dirty="0"/>
              <a:t>If  I ask you to stay at work because a client may call, it is clearly work time because the employee was not able to pursue their own activities</a:t>
            </a:r>
          </a:p>
        </p:txBody>
      </p:sp>
    </p:spTree>
    <p:extLst>
      <p:ext uri="{BB962C8B-B14F-4D97-AF65-F5344CB8AC3E}">
        <p14:creationId xmlns:p14="http://schemas.microsoft.com/office/powerpoint/2010/main" val="203187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E05E8D2C-5508-41AA-B6E9-6D88A40EFE57}" type="slidenum">
              <a:rPr lang="en-US" altLang="en-US" sz="1200" b="0"/>
              <a:pPr/>
              <a:t>4</a:t>
            </a:fld>
            <a:endParaRPr lang="en-US" altLang="en-US" sz="12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different from the position designations of Exempt from the EHRA (previously EPA) Exempt from State Human Resources Act designation and the SHRA (previously SPA) Subject to the State Human Resources Act.</a:t>
            </a:r>
          </a:p>
          <a:p>
            <a:endParaRPr lang="en-US" altLang="en-US" dirty="0"/>
          </a:p>
          <a:p>
            <a:r>
              <a:rPr lang="en-US" altLang="en-US" dirty="0"/>
              <a:t>For the purposes of this training, when we refer to EXEMPT, we are referring to FLSA exemption which is defined as exempted</a:t>
            </a:r>
            <a:r>
              <a:rPr lang="en-US" altLang="en-US" baseline="0" dirty="0"/>
              <a:t> from overtime and minimum wage</a:t>
            </a:r>
            <a:r>
              <a:rPr lang="en-US" altLang="en-US" dirty="0"/>
              <a:t>.</a:t>
            </a:r>
          </a:p>
          <a:p>
            <a:endParaRPr lang="en-US" altLang="en-US" dirty="0"/>
          </a:p>
          <a:p>
            <a:endParaRPr lang="en-US" altLang="en-US" baseline="0" dirty="0"/>
          </a:p>
          <a:p>
            <a:endParaRPr lang="en-US" altLang="en-US" dirty="0"/>
          </a:p>
          <a:p>
            <a:r>
              <a:rPr lang="en-US" altLang="en-US" dirty="0"/>
              <a:t> </a:t>
            </a:r>
          </a:p>
        </p:txBody>
      </p:sp>
    </p:spTree>
    <p:extLst>
      <p:ext uri="{BB962C8B-B14F-4D97-AF65-F5344CB8AC3E}">
        <p14:creationId xmlns:p14="http://schemas.microsoft.com/office/powerpoint/2010/main" val="3732044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5F56607B-0724-47A5-AFF6-05DA3D7B9801}" type="slidenum">
              <a:rPr lang="en-US" altLang="en-US" sz="1200" b="0"/>
              <a:pPr/>
              <a:t>31</a:t>
            </a:fld>
            <a:endParaRPr lang="en-US" altLang="en-US" sz="1200" b="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Managers may adjust schedules to avoid overtime liability.</a:t>
            </a:r>
          </a:p>
          <a:p>
            <a:r>
              <a:rPr lang="en-US" altLang="en-US" dirty="0"/>
              <a:t>Working hours and schedules generally are not grievable unless you can show you are being discriminated against or singled out unfairly</a:t>
            </a:r>
          </a:p>
        </p:txBody>
      </p:sp>
    </p:spTree>
    <p:extLst>
      <p:ext uri="{BB962C8B-B14F-4D97-AF65-F5344CB8AC3E}">
        <p14:creationId xmlns:p14="http://schemas.microsoft.com/office/powerpoint/2010/main" val="3908383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41371AB4-A6A1-4327-ADD6-B97CA9791344}" type="slidenum">
              <a:rPr lang="en-US" altLang="en-US" sz="1200" b="0"/>
              <a:pPr/>
              <a:t>32</a:t>
            </a:fld>
            <a:endParaRPr lang="en-US" altLang="en-US" sz="1200" b="0"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Policy when employees </a:t>
            </a:r>
            <a:r>
              <a:rPr lang="en-US" altLang="en-US" b="1" dirty="0"/>
              <a:t>are allowed to work</a:t>
            </a:r>
          </a:p>
          <a:p>
            <a:endParaRPr lang="en-US" altLang="en-US" b="1" dirty="0"/>
          </a:p>
          <a:p>
            <a:r>
              <a:rPr lang="en-US" altLang="en-US" b="1" dirty="0"/>
              <a:t>If employees arrive early or stay late, they must stay out of work areas</a:t>
            </a:r>
          </a:p>
          <a:p>
            <a:endParaRPr lang="en-US" altLang="en-US" b="1" dirty="0"/>
          </a:p>
          <a:p>
            <a:r>
              <a:rPr lang="en-US" altLang="en-US" b="1" dirty="0"/>
              <a:t>Automated systems are not foolproof </a:t>
            </a:r>
          </a:p>
          <a:p>
            <a:endParaRPr lang="en-US" altLang="en-US" b="1" dirty="0"/>
          </a:p>
          <a:p>
            <a:r>
              <a:rPr lang="en-US" altLang="en-US" dirty="0"/>
              <a:t>Don’t work “off the clock”</a:t>
            </a:r>
          </a:p>
          <a:p>
            <a:endParaRPr lang="en-US" altLang="en-US" dirty="0"/>
          </a:p>
          <a:p>
            <a:r>
              <a:rPr lang="en-US" altLang="en-US" dirty="0"/>
              <a:t>Falsification is prohibited and subject to discipline</a:t>
            </a:r>
          </a:p>
          <a:p>
            <a:endParaRPr lang="en-US" altLang="en-US" dirty="0"/>
          </a:p>
        </p:txBody>
      </p:sp>
    </p:spTree>
    <p:extLst>
      <p:ext uri="{BB962C8B-B14F-4D97-AF65-F5344CB8AC3E}">
        <p14:creationId xmlns:p14="http://schemas.microsoft.com/office/powerpoint/2010/main" val="1684885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39CEF113-2ACC-4C64-8AC1-E9E09C1C42D4}" type="slidenum">
              <a:rPr lang="en-US" altLang="en-US" sz="1200" b="0"/>
              <a:pPr/>
              <a:t>33</a:t>
            </a:fld>
            <a:endParaRPr lang="en-US" altLang="en-US" sz="1200" b="0"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Can’t change your work week to avoid paying overtime.  ECU’s workweek is Sunday-Saturday.</a:t>
            </a:r>
          </a:p>
          <a:p>
            <a:endParaRPr lang="en-US" altLang="en-US" dirty="0"/>
          </a:p>
          <a:p>
            <a:r>
              <a:rPr lang="en-US" altLang="en-US" dirty="0"/>
              <a:t>Most police use 171 hour 28 day work period NC state government.  </a:t>
            </a:r>
          </a:p>
          <a:p>
            <a:endParaRPr lang="en-US" altLang="en-US" dirty="0"/>
          </a:p>
          <a:p>
            <a:r>
              <a:rPr lang="en-US" altLang="en-US" dirty="0"/>
              <a:t>They can build up a total of 480 hours (320 overtime hours) of comp time before being paid overtime. </a:t>
            </a:r>
          </a:p>
          <a:p>
            <a:endParaRPr lang="en-US" altLang="en-US" dirty="0"/>
          </a:p>
        </p:txBody>
      </p:sp>
    </p:spTree>
    <p:extLst>
      <p:ext uri="{BB962C8B-B14F-4D97-AF65-F5344CB8AC3E}">
        <p14:creationId xmlns:p14="http://schemas.microsoft.com/office/powerpoint/2010/main" val="1023415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B2EB707C-FEE6-40AD-BC64-5395A08B2239}" type="slidenum">
              <a:rPr lang="en-US" altLang="en-US" sz="1200" b="0"/>
              <a:pPr/>
              <a:t>34</a:t>
            </a:fld>
            <a:endParaRPr lang="en-US" altLang="en-US" sz="1200" b="0"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Records can be kept in hard copy, computer or whatever method is acceptable, just so the records can be accessed if you are audited</a:t>
            </a:r>
          </a:p>
          <a:p>
            <a:endParaRPr lang="en-US" altLang="en-US" dirty="0"/>
          </a:p>
        </p:txBody>
      </p:sp>
    </p:spTree>
    <p:extLst>
      <p:ext uri="{BB962C8B-B14F-4D97-AF65-F5344CB8AC3E}">
        <p14:creationId xmlns:p14="http://schemas.microsoft.com/office/powerpoint/2010/main" val="3152526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buFont typeface="Arial" pitchFamily="34" charset="0"/>
              <a:buChar char="•"/>
              <a:defRPr/>
            </a:pPr>
            <a:r>
              <a:rPr lang="en-US" dirty="0"/>
              <a:t>Treat all employees consistently.</a:t>
            </a:r>
          </a:p>
          <a:p>
            <a:pPr lvl="1">
              <a:lnSpc>
                <a:spcPct val="90000"/>
              </a:lnSpc>
              <a:buFont typeface="Arial" pitchFamily="34" charset="0"/>
              <a:buChar char="•"/>
              <a:defRPr/>
            </a:pPr>
            <a:endParaRPr lang="en-US" dirty="0"/>
          </a:p>
          <a:p>
            <a:pPr lvl="1">
              <a:lnSpc>
                <a:spcPct val="90000"/>
              </a:lnSpc>
              <a:buFont typeface="Arial" pitchFamily="34" charset="0"/>
              <a:buChar char="•"/>
              <a:defRPr/>
            </a:pPr>
            <a:r>
              <a:rPr lang="en-US" dirty="0"/>
              <a:t>Ensure employees fill timesheets out weekly.  Otherwise you lose track of time worked.</a:t>
            </a:r>
          </a:p>
          <a:p>
            <a:pPr lvl="1">
              <a:lnSpc>
                <a:spcPct val="90000"/>
              </a:lnSpc>
              <a:buFont typeface="Arial" pitchFamily="34" charset="0"/>
              <a:buChar char="•"/>
              <a:defRPr/>
            </a:pPr>
            <a:endParaRPr lang="en-US" dirty="0"/>
          </a:p>
          <a:p>
            <a:pPr lvl="1">
              <a:lnSpc>
                <a:spcPct val="90000"/>
              </a:lnSpc>
              <a:buFont typeface="Arial" pitchFamily="34" charset="0"/>
              <a:buChar char="•"/>
              <a:defRPr/>
            </a:pPr>
            <a:r>
              <a:rPr lang="en-US" dirty="0"/>
              <a:t>If employer is not in compliance, then usually the employee is going to win in court.</a:t>
            </a:r>
          </a:p>
          <a:p>
            <a:pPr lvl="1">
              <a:lnSpc>
                <a:spcPct val="90000"/>
              </a:lnSpc>
              <a:buFont typeface="Arial" pitchFamily="34" charset="0"/>
              <a:buChar char="•"/>
              <a:defRPr/>
            </a:pPr>
            <a:endParaRPr lang="en-US" dirty="0"/>
          </a:p>
          <a:p>
            <a:pPr lvl="1">
              <a:lnSpc>
                <a:spcPct val="90000"/>
              </a:lnSpc>
              <a:buFont typeface="Arial" pitchFamily="34" charset="0"/>
              <a:buChar char="•"/>
              <a:defRPr/>
            </a:pPr>
            <a:r>
              <a:rPr lang="en-US" dirty="0"/>
              <a:t>Your payroll system should help ensure agency compliance but inaccurate time records can still be a problem.</a:t>
            </a:r>
          </a:p>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35</a:t>
            </a:fld>
            <a:endParaRPr lang="en-US" dirty="0"/>
          </a:p>
        </p:txBody>
      </p:sp>
    </p:spTree>
    <p:extLst>
      <p:ext uri="{BB962C8B-B14F-4D97-AF65-F5344CB8AC3E}">
        <p14:creationId xmlns:p14="http://schemas.microsoft.com/office/powerpoint/2010/main" val="255574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C94EBF1A-B934-492D-B4B7-6DE800F31B1C}" type="slidenum">
              <a:rPr lang="en-US" altLang="en-US" sz="1200" b="0"/>
              <a:pPr/>
              <a:t>36</a:t>
            </a:fld>
            <a:endParaRPr lang="en-US" altLang="en-US" sz="1200" b="0"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Char char="•"/>
            </a:pPr>
            <a:r>
              <a:rPr lang="en-US" altLang="en-US" dirty="0"/>
              <a:t> </a:t>
            </a:r>
            <a:r>
              <a:rPr lang="en-US" altLang="en-US" sz="1200" dirty="0"/>
              <a:t>Benefits Hours - including Vacation, Holiday, Bonus Leave or Sick Leave – only hours that are worked</a:t>
            </a:r>
          </a:p>
          <a:p>
            <a:pPr>
              <a:buFont typeface="Arial" panose="020B0604020202020204" pitchFamily="34" charset="0"/>
              <a:buChar char="•"/>
            </a:pPr>
            <a:endParaRPr lang="en-US" altLang="en-US" sz="1200" dirty="0"/>
          </a:p>
          <a:p>
            <a:pPr>
              <a:buFont typeface="Arial" panose="020B0604020202020204" pitchFamily="34" charset="0"/>
              <a:buChar char="•"/>
            </a:pPr>
            <a:r>
              <a:rPr lang="en-US" altLang="en-US" sz="1200" dirty="0"/>
              <a:t>Meal periods </a:t>
            </a:r>
          </a:p>
          <a:p>
            <a:pPr>
              <a:buFont typeface="Arial" panose="020B0604020202020204" pitchFamily="34" charset="0"/>
              <a:buChar char="•"/>
            </a:pPr>
            <a:endParaRPr lang="en-US" altLang="en-US" sz="1200" dirty="0"/>
          </a:p>
          <a:p>
            <a:pPr>
              <a:buFont typeface="Arial" panose="020B0604020202020204" pitchFamily="34" charset="0"/>
              <a:buChar char="•"/>
            </a:pPr>
            <a:r>
              <a:rPr lang="en-US" altLang="en-US" sz="1200" dirty="0"/>
              <a:t>Break periods (considered work time but not required)</a:t>
            </a:r>
          </a:p>
          <a:p>
            <a:pPr>
              <a:buFont typeface="Arial" panose="020B0604020202020204" pitchFamily="34" charset="0"/>
              <a:buChar char="•"/>
            </a:pPr>
            <a:endParaRPr lang="en-US" altLang="en-US" sz="1200" dirty="0"/>
          </a:p>
          <a:p>
            <a:pPr>
              <a:buFont typeface="Arial" panose="020B0604020202020204" pitchFamily="34" charset="0"/>
              <a:buChar char="•"/>
            </a:pPr>
            <a:r>
              <a:rPr lang="en-US" altLang="en-US" sz="1200" dirty="0"/>
              <a:t>Number of hours worked in a week or a day</a:t>
            </a:r>
          </a:p>
          <a:p>
            <a:pPr>
              <a:buFont typeface="Arial" panose="020B0604020202020204" pitchFamily="34" charset="0"/>
              <a:buChar char="•"/>
            </a:pPr>
            <a:endParaRPr lang="en-US" altLang="en-US" sz="1200" dirty="0"/>
          </a:p>
          <a:p>
            <a:pPr>
              <a:buFont typeface="Arial" panose="020B0604020202020204" pitchFamily="34" charset="0"/>
              <a:buChar char="•"/>
            </a:pPr>
            <a:r>
              <a:rPr lang="en-US" altLang="en-US" sz="1200" dirty="0"/>
              <a:t>Pay Raises and Benefits</a:t>
            </a:r>
          </a:p>
          <a:p>
            <a:pPr>
              <a:buFont typeface="Arial" panose="020B0604020202020204" pitchFamily="34" charset="0"/>
              <a:buChar char="•"/>
            </a:pPr>
            <a:endParaRPr lang="en-US" altLang="en-US" sz="1200" dirty="0"/>
          </a:p>
          <a:p>
            <a:pPr>
              <a:buFont typeface="Arial" panose="020B0604020202020204" pitchFamily="34" charset="0"/>
              <a:buChar char="•"/>
            </a:pPr>
            <a:r>
              <a:rPr lang="en-US" altLang="en-US" sz="1200" dirty="0"/>
              <a:t>Discharges</a:t>
            </a:r>
          </a:p>
          <a:p>
            <a:endParaRPr lang="en-US" altLang="en-US" dirty="0"/>
          </a:p>
        </p:txBody>
      </p:sp>
    </p:spTree>
    <p:extLst>
      <p:ext uri="{BB962C8B-B14F-4D97-AF65-F5344CB8AC3E}">
        <p14:creationId xmlns:p14="http://schemas.microsoft.com/office/powerpoint/2010/main" val="666868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51E10447-3A2A-4E40-97A3-07B21F1597B5}" type="slidenum">
              <a:rPr lang="en-US" altLang="en-US" sz="1200" b="0"/>
              <a:pPr/>
              <a:t>37</a:t>
            </a:fld>
            <a:endParaRPr lang="en-US" altLang="en-US" sz="1200" b="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eaLnBrk="0" fontAlgn="base" hangingPunct="0">
              <a:spcBef>
                <a:spcPct val="30000"/>
              </a:spcBef>
              <a:spcAft>
                <a:spcPct val="0"/>
              </a:spcAft>
              <a:defRPr/>
            </a:pPr>
            <a:r>
              <a:rPr lang="en-US" altLang="en-US" dirty="0"/>
              <a:t>Meal period must be at least 30 </a:t>
            </a:r>
            <a:r>
              <a:rPr lang="en-US" altLang="en-US" b="1" dirty="0">
                <a:solidFill>
                  <a:srgbClr val="FF0000"/>
                </a:solidFill>
              </a:rPr>
              <a:t>consecutive uninterrupted</a:t>
            </a:r>
            <a:r>
              <a:rPr lang="en-US" altLang="en-US" dirty="0"/>
              <a:t> minutes where the employee is relieved from work duties.</a:t>
            </a:r>
          </a:p>
          <a:p>
            <a:pPr defTabSz="931774" eaLnBrk="0" fontAlgn="base" hangingPunct="0">
              <a:spcBef>
                <a:spcPct val="30000"/>
              </a:spcBef>
              <a:spcAft>
                <a:spcPct val="0"/>
              </a:spcAft>
              <a:defRPr/>
            </a:pPr>
            <a:endParaRPr lang="en-US" altLang="en-US" dirty="0"/>
          </a:p>
          <a:p>
            <a:r>
              <a:rPr lang="en-US" altLang="en-US" dirty="0"/>
              <a:t>State policy suggests you have a meal period – it does not require it.  However, many states do require a meal period</a:t>
            </a:r>
          </a:p>
          <a:p>
            <a:endParaRPr lang="en-US" altLang="en-US" dirty="0"/>
          </a:p>
          <a:p>
            <a:r>
              <a:rPr lang="en-US" altLang="en-US" dirty="0"/>
              <a:t>Meal periods can be anywhere from 30 minutes to over an hour but must be approved by management in advance.</a:t>
            </a:r>
          </a:p>
        </p:txBody>
      </p:sp>
    </p:spTree>
    <p:extLst>
      <p:ext uri="{BB962C8B-B14F-4D97-AF65-F5344CB8AC3E}">
        <p14:creationId xmlns:p14="http://schemas.microsoft.com/office/powerpoint/2010/main" val="1057172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7D6520F5-5B6A-497E-A720-9B44A98152E0}" type="slidenum">
              <a:rPr lang="en-US" altLang="en-US" sz="1200" b="0"/>
              <a:pPr/>
              <a:t>38</a:t>
            </a:fld>
            <a:endParaRPr lang="en-US" altLang="en-US" sz="1200" b="0"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Normally two breaks a day.  </a:t>
            </a:r>
          </a:p>
          <a:p>
            <a:endParaRPr lang="en-US" altLang="en-US" dirty="0"/>
          </a:p>
          <a:p>
            <a:r>
              <a:rPr lang="en-US" altLang="en-US" dirty="0"/>
              <a:t>It is encouraged for supervisors to allow breaks.</a:t>
            </a:r>
          </a:p>
          <a:p>
            <a:endParaRPr lang="en-US" altLang="en-US" dirty="0"/>
          </a:p>
          <a:p>
            <a:r>
              <a:rPr lang="en-US" altLang="en-US" dirty="0"/>
              <a:t>These may be cancelled by management due to work load.  </a:t>
            </a:r>
          </a:p>
        </p:txBody>
      </p:sp>
    </p:spTree>
    <p:extLst>
      <p:ext uri="{BB962C8B-B14F-4D97-AF65-F5344CB8AC3E}">
        <p14:creationId xmlns:p14="http://schemas.microsoft.com/office/powerpoint/2010/main" val="2505629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3209F80A-F7F5-4B31-87E4-5D8A068479F8}" type="slidenum">
              <a:rPr lang="en-US" altLang="en-US" sz="1200" b="0"/>
              <a:pPr/>
              <a:t>39</a:t>
            </a:fld>
            <a:endParaRPr lang="en-US" altLang="en-US" sz="1200" b="0"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employee who is required to be on call on his employer’s premises or so close that he cannot use the time effectively for his own purposes is </a:t>
            </a:r>
            <a:r>
              <a:rPr lang="en-US" altLang="en-US" u="sng" dirty="0"/>
              <a:t>working while “on-call”.</a:t>
            </a:r>
          </a:p>
          <a:p>
            <a:endParaRPr lang="en-US" altLang="en-US" dirty="0"/>
          </a:p>
          <a:p>
            <a:r>
              <a:rPr lang="en-US" altLang="en-US" dirty="0"/>
              <a:t>Affecting this:  </a:t>
            </a:r>
            <a:r>
              <a:rPr lang="en-US" altLang="en-US" u="sng" dirty="0"/>
              <a:t>Physical restrictions of employee on call; </a:t>
            </a:r>
          </a:p>
          <a:p>
            <a:r>
              <a:rPr lang="en-US" altLang="en-US" dirty="0"/>
              <a:t>Response time expected – </a:t>
            </a:r>
            <a:r>
              <a:rPr lang="en-US" altLang="en-US" u="sng" dirty="0"/>
              <a:t>the quicker expected the more like it is work time</a:t>
            </a:r>
          </a:p>
          <a:p>
            <a:r>
              <a:rPr lang="en-US" altLang="en-US" dirty="0"/>
              <a:t>Percentage of calls to be returned</a:t>
            </a:r>
          </a:p>
          <a:p>
            <a:r>
              <a:rPr lang="en-US" altLang="en-US" dirty="0"/>
              <a:t>Frequency of calls during on-call period</a:t>
            </a:r>
          </a:p>
          <a:p>
            <a:r>
              <a:rPr lang="en-US" altLang="en-US" dirty="0"/>
              <a:t>Uses of on-call time</a:t>
            </a:r>
          </a:p>
          <a:p>
            <a:r>
              <a:rPr lang="en-US" altLang="en-US" dirty="0"/>
              <a:t>Courts of recently have denied compensation to employees despite restrictions being placed on their movements while on call</a:t>
            </a:r>
          </a:p>
          <a:p>
            <a:endParaRPr lang="en-US" altLang="en-US" dirty="0"/>
          </a:p>
        </p:txBody>
      </p:sp>
    </p:spTree>
    <p:extLst>
      <p:ext uri="{BB962C8B-B14F-4D97-AF65-F5344CB8AC3E}">
        <p14:creationId xmlns:p14="http://schemas.microsoft.com/office/powerpoint/2010/main" val="4130499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required to be reachable by phone or pager </a:t>
            </a:r>
            <a:r>
              <a:rPr lang="en-US" u="sng" dirty="0"/>
              <a:t>is not work time by itself</a:t>
            </a:r>
          </a:p>
          <a:p>
            <a:endParaRPr lang="en-US" dirty="0"/>
          </a:p>
          <a:p>
            <a:r>
              <a:rPr lang="en-US" dirty="0"/>
              <a:t>Eligibility for on-call pay is limited to jobs usually in health care, IT and maintenance.  Pay varies from a minimum of 94 cents an hour and up</a:t>
            </a:r>
          </a:p>
          <a:p>
            <a:endParaRPr lang="en-US" dirty="0"/>
          </a:p>
          <a:p>
            <a:r>
              <a:rPr lang="en-US" dirty="0"/>
              <a:t>Currently ECU’s hourly rates are: SHRA $1.25; CSS $1.50 and positions within the Building Environmental and Facility Maintenance classes $2.00</a:t>
            </a:r>
          </a:p>
          <a:p>
            <a:endParaRPr lang="en-US" dirty="0"/>
          </a:p>
          <a:p>
            <a:r>
              <a:rPr lang="en-US" dirty="0"/>
              <a:t>Have to be able to come back to work</a:t>
            </a:r>
          </a:p>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40</a:t>
            </a:fld>
            <a:endParaRPr lang="en-US" dirty="0"/>
          </a:p>
        </p:txBody>
      </p:sp>
    </p:spTree>
    <p:extLst>
      <p:ext uri="{BB962C8B-B14F-4D97-AF65-F5344CB8AC3E}">
        <p14:creationId xmlns:p14="http://schemas.microsoft.com/office/powerpoint/2010/main" val="240623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F8EB7907-D55A-4E6F-A68E-9DCC56D2476C}" type="slidenum">
              <a:rPr lang="en-US" altLang="en-US" sz="1200" b="0"/>
              <a:pPr/>
              <a:t>5</a:t>
            </a:fld>
            <a:endParaRPr lang="en-US" altLang="en-US" sz="1200" b="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Cannot dock (leave without pay) someone for disciplinary reasons.  </a:t>
            </a:r>
          </a:p>
          <a:p>
            <a:endParaRPr lang="en-US" altLang="en-US" dirty="0"/>
          </a:p>
          <a:p>
            <a:r>
              <a:rPr lang="en-US" altLang="en-US" dirty="0"/>
              <a:t>For an exempt employee, the absence has to be for a weekly basis and they cannot work during that week.</a:t>
            </a:r>
          </a:p>
        </p:txBody>
      </p:sp>
    </p:spTree>
    <p:extLst>
      <p:ext uri="{BB962C8B-B14F-4D97-AF65-F5344CB8AC3E}">
        <p14:creationId xmlns:p14="http://schemas.microsoft.com/office/powerpoint/2010/main" val="1862394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Defined as when an employee has left the work site and is requested to respond on short notice to an emergency work situation</a:t>
            </a:r>
          </a:p>
          <a:p>
            <a:endParaRPr lang="en-US" dirty="0"/>
          </a:p>
          <a:p>
            <a:r>
              <a:rPr lang="en-US" dirty="0"/>
              <a:t>Employees returning to work receive a </a:t>
            </a:r>
            <a:r>
              <a:rPr lang="en-US" u="sng" dirty="0"/>
              <a:t>minimum of two hours compensation as time off or additional pay at the straight-time rate of pay for each occasion of callback.</a:t>
            </a:r>
          </a:p>
          <a:p>
            <a:endParaRPr lang="en-US" u="sng" dirty="0"/>
          </a:p>
          <a:p>
            <a:r>
              <a:rPr lang="en-US" dirty="0"/>
              <a:t>Employees responding via telephone/computer shall receive a </a:t>
            </a:r>
            <a:r>
              <a:rPr lang="en-US" u="sng" dirty="0"/>
              <a:t>minimum of 30 minutes as time off or additional pay at the straight-time rate for each occasion of callback.</a:t>
            </a:r>
          </a:p>
          <a:p>
            <a:endParaRPr lang="en-US" u="sng" dirty="0"/>
          </a:p>
          <a:p>
            <a:r>
              <a:rPr lang="en-US" dirty="0"/>
              <a:t>Hours are counted in regular rate calculations for overtime</a:t>
            </a:r>
          </a:p>
          <a:p>
            <a:endParaRPr lang="en-US" dirty="0"/>
          </a:p>
          <a:p>
            <a:r>
              <a:rPr lang="en-US" dirty="0"/>
              <a:t>Time on callback is subtracted from the on-call hours</a:t>
            </a:r>
          </a:p>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41</a:t>
            </a:fld>
            <a:endParaRPr lang="en-US" dirty="0"/>
          </a:p>
        </p:txBody>
      </p:sp>
    </p:spTree>
    <p:extLst>
      <p:ext uri="{BB962C8B-B14F-4D97-AF65-F5344CB8AC3E}">
        <p14:creationId xmlns:p14="http://schemas.microsoft.com/office/powerpoint/2010/main" val="1515582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956331CF-38DA-4356-9430-0265015A1844}" type="slidenum">
              <a:rPr lang="en-US" altLang="en-US" sz="1200" b="0"/>
              <a:pPr/>
              <a:t>42</a:t>
            </a:fld>
            <a:endParaRPr lang="en-US" altLang="en-US" sz="1200" b="0" dirty="0"/>
          </a:p>
        </p:txBody>
      </p:sp>
      <p:sp>
        <p:nvSpPr>
          <p:cNvPr id="111619" name="Rectangle 2050"/>
          <p:cNvSpPr>
            <a:spLocks noGrp="1" noRot="1" noChangeAspect="1" noChangeArrowheads="1" noTextEdit="1"/>
          </p:cNvSpPr>
          <p:nvPr>
            <p:ph type="sldImg"/>
          </p:nvPr>
        </p:nvSpPr>
        <p:spPr>
          <a:xfrm>
            <a:off x="442913" y="696913"/>
            <a:ext cx="6278562" cy="3532187"/>
          </a:xfrm>
          <a:ln/>
        </p:spPr>
      </p:sp>
      <p:sp>
        <p:nvSpPr>
          <p:cNvPr id="111620"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Only training required or approved by management is eligible</a:t>
            </a:r>
            <a:r>
              <a:rPr lang="en-US" altLang="en-US" baseline="0" dirty="0"/>
              <a:t> to be considered work time.  </a:t>
            </a:r>
          </a:p>
          <a:p>
            <a:endParaRPr lang="en-US" altLang="en-US" baseline="0" dirty="0"/>
          </a:p>
          <a:p>
            <a:r>
              <a:rPr lang="en-US" altLang="en-US" dirty="0"/>
              <a:t>If an employee wants  to take training for their own benefit, then it is not work time. </a:t>
            </a:r>
          </a:p>
          <a:p>
            <a:endParaRPr lang="en-US" altLang="en-US" b="1" dirty="0"/>
          </a:p>
          <a:p>
            <a:r>
              <a:rPr lang="en-US" altLang="en-US" b="1" dirty="0"/>
              <a:t>If not sure, ask if it will count as work time or not.  There have been many cases where management will require leave.</a:t>
            </a:r>
            <a:r>
              <a:rPr lang="en-US" altLang="en-US" dirty="0"/>
              <a:t>  </a:t>
            </a:r>
          </a:p>
          <a:p>
            <a:endParaRPr lang="en-US" altLang="en-US" dirty="0"/>
          </a:p>
          <a:p>
            <a:r>
              <a:rPr lang="en-US" altLang="en-US" dirty="0"/>
              <a:t>If the training leads the employee to believe that their work performance or rating will suffer if they don’t take it, then it usually is work time.</a:t>
            </a:r>
          </a:p>
          <a:p>
            <a:endParaRPr lang="en-US" altLang="en-US" dirty="0"/>
          </a:p>
          <a:p>
            <a:r>
              <a:rPr lang="en-US" altLang="en-US" dirty="0"/>
              <a:t>Normally training outside regular working hours schedule is not work time unless required.</a:t>
            </a:r>
          </a:p>
          <a:p>
            <a:endParaRPr lang="en-US" altLang="en-US" dirty="0"/>
          </a:p>
          <a:p>
            <a:r>
              <a:rPr lang="en-US" altLang="en-US" dirty="0"/>
              <a:t>Directly related means to help handle job more efficiently NOT for another job or new additional skills (unless required)</a:t>
            </a:r>
          </a:p>
        </p:txBody>
      </p:sp>
    </p:spTree>
    <p:extLst>
      <p:ext uri="{BB962C8B-B14F-4D97-AF65-F5344CB8AC3E}">
        <p14:creationId xmlns:p14="http://schemas.microsoft.com/office/powerpoint/2010/main" val="3598138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43</a:t>
            </a:fld>
            <a:endParaRPr lang="en-US" dirty="0"/>
          </a:p>
        </p:txBody>
      </p:sp>
    </p:spTree>
    <p:extLst>
      <p:ext uri="{BB962C8B-B14F-4D97-AF65-F5344CB8AC3E}">
        <p14:creationId xmlns:p14="http://schemas.microsoft.com/office/powerpoint/2010/main" val="531285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employee who travels from home before the regular workday and returns home at the end of the workday is engaged in ordinary home to work travel that is a normal incident of employment. </a:t>
            </a:r>
          </a:p>
          <a:p>
            <a:endParaRPr lang="en-US" dirty="0"/>
          </a:p>
          <a:p>
            <a:r>
              <a:rPr lang="en-US" dirty="0"/>
              <a:t>This is true whether the employee works at a fixed location or at different job sites. </a:t>
            </a:r>
          </a:p>
          <a:p>
            <a:endParaRPr lang="en-US" dirty="0"/>
          </a:p>
          <a:p>
            <a:r>
              <a:rPr lang="en-US" dirty="0"/>
              <a:t>Normal travel from home to work is not work time. </a:t>
            </a:r>
          </a:p>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44</a:t>
            </a:fld>
            <a:endParaRPr lang="en-US" dirty="0"/>
          </a:p>
        </p:txBody>
      </p:sp>
    </p:spTree>
    <p:extLst>
      <p:ext uri="{BB962C8B-B14F-4D97-AF65-F5344CB8AC3E}">
        <p14:creationId xmlns:p14="http://schemas.microsoft.com/office/powerpoint/2010/main" val="1670221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employee who regularly works at a fixed location in one city is given a special one-day assignment in another city, such travel cannot be regarded as home-to-work travel. </a:t>
            </a:r>
          </a:p>
          <a:p>
            <a:pPr marL="457200" lvl="1" indent="0">
              <a:buNone/>
            </a:pPr>
            <a:endParaRPr lang="en-US" dirty="0"/>
          </a:p>
          <a:p>
            <a:pPr lvl="1"/>
            <a:r>
              <a:rPr lang="en-US" dirty="0"/>
              <a:t>EXAMPLE -- Employee works in Raleigh with regular working hours from 8:30 a.m. to 5:30 p.m., is given a special assignment in another city, with instructions to leave Raleigh at 7:00 a.m. </a:t>
            </a:r>
          </a:p>
          <a:p>
            <a:pPr lvl="1"/>
            <a:r>
              <a:rPr lang="en-US" dirty="0"/>
              <a:t>The employee arrives at 12 noon, ready for work. The special assignment is completed at 3:00 p.m., and the employee arrives back in Raleigh at 8:00 p.m. </a:t>
            </a:r>
          </a:p>
          <a:p>
            <a:pPr lvl="1"/>
            <a:r>
              <a:rPr lang="en-US" dirty="0"/>
              <a:t>Such travel cannot be regarded as ordinary home-to-work travel occasioned merely by the fact of employment. It was performed for the State’s benefit and would, therefore, qualify as an integral part of the “principal” activity that the employee was hired to perform on that particular workday. </a:t>
            </a:r>
          </a:p>
          <a:p>
            <a:pPr lvl="1"/>
            <a:r>
              <a:rPr lang="en-US" dirty="0"/>
              <a:t>All the time involved, however, need not be counted as work time. Since, except for the special assignment, the employee would have had to report to the regular work site, the travel between home and the airport, or the usual time required to travel from home to work may be deducted, such time being in the “home-to-work” category. </a:t>
            </a:r>
          </a:p>
          <a:p>
            <a:pPr lvl="1"/>
            <a:r>
              <a:rPr lang="en-US" dirty="0"/>
              <a:t>Also, the usual mealtime would be deductible. </a:t>
            </a:r>
          </a:p>
        </p:txBody>
      </p:sp>
      <p:sp>
        <p:nvSpPr>
          <p:cNvPr id="4" name="Slide Number Placeholder 3"/>
          <p:cNvSpPr>
            <a:spLocks noGrp="1"/>
          </p:cNvSpPr>
          <p:nvPr>
            <p:ph type="sldNum" sz="quarter" idx="10"/>
          </p:nvPr>
        </p:nvSpPr>
        <p:spPr/>
        <p:txBody>
          <a:bodyPr/>
          <a:lstStyle/>
          <a:p>
            <a:fld id="{1309FB94-0B56-402F-A79B-A24146667A98}" type="slidenum">
              <a:rPr lang="en-US" smtClean="0"/>
              <a:t>45</a:t>
            </a:fld>
            <a:endParaRPr lang="en-US" dirty="0"/>
          </a:p>
        </p:txBody>
      </p:sp>
    </p:spTree>
    <p:extLst>
      <p:ext uri="{BB962C8B-B14F-4D97-AF65-F5344CB8AC3E}">
        <p14:creationId xmlns:p14="http://schemas.microsoft.com/office/powerpoint/2010/main" val="3052345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spent by an employee in travel, as part of the employee’s principal activity, such as travel from job site to job site during the workday, must be counted as hours worked. </a:t>
            </a:r>
          </a:p>
          <a:p>
            <a:r>
              <a:rPr lang="en-US" dirty="0"/>
              <a:t>When an employee is required to report at the employer’s premises, or at a meeting place, to receive instructions or to perform other work there, the travel time for this designated place to the work place is part of the day’s work and must be counted as hours worked.</a:t>
            </a:r>
          </a:p>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46</a:t>
            </a:fld>
            <a:endParaRPr lang="en-US" dirty="0"/>
          </a:p>
        </p:txBody>
      </p:sp>
    </p:spTree>
    <p:extLst>
      <p:ext uri="{BB962C8B-B14F-4D97-AF65-F5344CB8AC3E}">
        <p14:creationId xmlns:p14="http://schemas.microsoft.com/office/powerpoint/2010/main" val="1402545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employee normally finished work at a particular job site at 5:00 p.m., and is required to go to another job that is finished at 8:00 p.m., and is required to return to the employer’s premises arriving at 9:00 p.m., all of the time is working time. </a:t>
            </a:r>
          </a:p>
          <a:p>
            <a:endParaRPr lang="en-US" dirty="0"/>
          </a:p>
          <a:p>
            <a:r>
              <a:rPr lang="en-US" dirty="0"/>
              <a:t>However, if the employee goes home instead of returning to the employer’s premises, the travel after 8:00 p.m. is home-to-work travel and is not hours worked.</a:t>
            </a:r>
          </a:p>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47</a:t>
            </a:fld>
            <a:endParaRPr lang="en-US" dirty="0"/>
          </a:p>
        </p:txBody>
      </p:sp>
    </p:spTree>
    <p:extLst>
      <p:ext uri="{BB962C8B-B14F-4D97-AF65-F5344CB8AC3E}">
        <p14:creationId xmlns:p14="http://schemas.microsoft.com/office/powerpoint/2010/main" val="3304964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that keeps an employee away from home overnight is travel away from home. </a:t>
            </a:r>
          </a:p>
          <a:p>
            <a:endParaRPr lang="en-US" dirty="0"/>
          </a:p>
          <a:p>
            <a:r>
              <a:rPr lang="en-US" dirty="0"/>
              <a:t>Travel time away from home community is work time when it cuts across the employee’s regular scheduled workdays. The time is not only hours worked on regular working days during normal working hours but also during the corresponding hours on nonworking days. Therefore, if an employee regularly works from 8:30 a.m. to 5:30 p.m., from Monday through Friday, the travel time during these hours is work time on Saturday and Sunday as well as the other days. Regular meal period time is not counted. That time spent in travel away from home outside of regular working hours (8:30 - 5:30) as a passenger on airplane, train, bus, or automobile is not considered as work time. The example below will help explain the accountability for travel time away from home community.</a:t>
            </a:r>
          </a:p>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48</a:t>
            </a:fld>
            <a:endParaRPr lang="en-US" dirty="0"/>
          </a:p>
        </p:txBody>
      </p:sp>
    </p:spTree>
    <p:extLst>
      <p:ext uri="{BB962C8B-B14F-4D97-AF65-F5344CB8AC3E}">
        <p14:creationId xmlns:p14="http://schemas.microsoft.com/office/powerpoint/2010/main" val="1126833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49</a:t>
            </a:fld>
            <a:endParaRPr lang="en-US" dirty="0"/>
          </a:p>
        </p:txBody>
      </p:sp>
    </p:spTree>
    <p:extLst>
      <p:ext uri="{BB962C8B-B14F-4D97-AF65-F5344CB8AC3E}">
        <p14:creationId xmlns:p14="http://schemas.microsoft.com/office/powerpoint/2010/main" val="2920719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54F9D628-94AF-488F-89FB-6E242E0E8942}" type="slidenum">
              <a:rPr lang="en-US" altLang="en-US" sz="1200" b="0"/>
              <a:pPr/>
              <a:t>50</a:t>
            </a:fld>
            <a:endParaRPr lang="en-US" altLang="en-US" sz="1200" b="0"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Over 40 hours of work in the 168 recurring hours work week.</a:t>
            </a:r>
          </a:p>
          <a:p>
            <a:r>
              <a:rPr lang="en-US" altLang="en-US" dirty="0"/>
              <a:t>Overtime does </a:t>
            </a:r>
            <a:r>
              <a:rPr lang="en-US" altLang="en-US" u="sng" dirty="0"/>
              <a:t>not</a:t>
            </a:r>
            <a:r>
              <a:rPr lang="en-US" altLang="en-US" dirty="0"/>
              <a:t> occur when an employee works more than 8 hours in a work </a:t>
            </a:r>
            <a:r>
              <a:rPr lang="en-US" altLang="en-US" u="sng" dirty="0"/>
              <a:t>day</a:t>
            </a:r>
            <a:r>
              <a:rPr lang="en-US" altLang="en-US" dirty="0"/>
              <a:t>. </a:t>
            </a:r>
          </a:p>
          <a:p>
            <a:endParaRPr lang="en-US" altLang="en-US" dirty="0"/>
          </a:p>
        </p:txBody>
      </p:sp>
    </p:spTree>
    <p:extLst>
      <p:ext uri="{BB962C8B-B14F-4D97-AF65-F5344CB8AC3E}">
        <p14:creationId xmlns:p14="http://schemas.microsoft.com/office/powerpoint/2010/main" val="225743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79D60042-3A7D-409D-98CE-F0D7827ED073}" type="slidenum">
              <a:rPr lang="en-US" altLang="en-US" sz="1200" b="0"/>
              <a:pPr/>
              <a:t>6</a:t>
            </a:fld>
            <a:endParaRPr lang="en-US" altLang="en-US" sz="1200" b="0" dirty="0"/>
          </a:p>
        </p:txBody>
      </p:sp>
      <p:sp>
        <p:nvSpPr>
          <p:cNvPr id="24579" name="Rectangle 2"/>
          <p:cNvSpPr>
            <a:spLocks noGrp="1" noRot="1" noChangeAspect="1" noChangeArrowheads="1" noTextEdit="1"/>
          </p:cNvSpPr>
          <p:nvPr>
            <p:ph type="sldImg"/>
          </p:nvPr>
        </p:nvSpPr>
        <p:spPr>
          <a:xfrm>
            <a:off x="431800" y="708025"/>
            <a:ext cx="6302375" cy="3544888"/>
          </a:xfrm>
          <a:ln/>
        </p:spPr>
      </p:sp>
      <p:sp>
        <p:nvSpPr>
          <p:cNvPr id="24580"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a:p>
            <a:endParaRPr lang="en-US" altLang="en-US" dirty="0"/>
          </a:p>
          <a:p>
            <a:r>
              <a:rPr lang="en-US" altLang="en-US" dirty="0"/>
              <a:t> </a:t>
            </a:r>
          </a:p>
          <a:p>
            <a:endParaRPr lang="en-US" altLang="en-US" dirty="0"/>
          </a:p>
        </p:txBody>
      </p:sp>
    </p:spTree>
    <p:extLst>
      <p:ext uri="{BB962C8B-B14F-4D97-AF65-F5344CB8AC3E}">
        <p14:creationId xmlns:p14="http://schemas.microsoft.com/office/powerpoint/2010/main" val="2040866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AA2489BB-F22B-4436-8574-DD2FA98EB7C5}" type="slidenum">
              <a:rPr lang="en-US" altLang="en-US" sz="1200" b="0"/>
              <a:pPr/>
              <a:t>51</a:t>
            </a:fld>
            <a:endParaRPr lang="en-US" altLang="en-US" sz="1200" b="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t>When a non-exempt employee works more than 40 hours in a week the state policy is to give compensatory time off at the rate of one and one-half times the amount of time over 40 hours worked </a:t>
            </a:r>
          </a:p>
          <a:p>
            <a:endParaRPr lang="en-US" altLang="en-US" b="0" dirty="0"/>
          </a:p>
          <a:p>
            <a:r>
              <a:rPr lang="en-US" altLang="en-US" b="0" dirty="0"/>
              <a:t>60 minutes worked = 90 minutes comp time</a:t>
            </a:r>
          </a:p>
          <a:p>
            <a:r>
              <a:rPr lang="en-US" altLang="en-US" b="0" dirty="0"/>
              <a:t>Overtime may be paid out at the rate of 1.5 times the hourly regular rate for all overtime hours worked.</a:t>
            </a:r>
          </a:p>
          <a:p>
            <a:r>
              <a:rPr lang="en-US" altLang="en-US" b="0" dirty="0"/>
              <a:t>Overtime pay should only be used instead of comp time when there is a business need, for example there is not enough staff for employees to take comp time off. </a:t>
            </a:r>
          </a:p>
        </p:txBody>
      </p:sp>
    </p:spTree>
    <p:extLst>
      <p:ext uri="{BB962C8B-B14F-4D97-AF65-F5344CB8AC3E}">
        <p14:creationId xmlns:p14="http://schemas.microsoft.com/office/powerpoint/2010/main" val="3903061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F0DFBEA7-B0FC-487A-B8C1-58E053896501}" type="slidenum">
              <a:rPr lang="en-US" altLang="en-US" sz="1200" b="0"/>
              <a:pPr/>
              <a:t>52</a:t>
            </a:fld>
            <a:endParaRPr lang="en-US" altLang="en-US" sz="1200" b="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employee’s regular rate includes the following:</a:t>
            </a:r>
          </a:p>
          <a:p>
            <a:endParaRPr lang="en-US" altLang="en-US" dirty="0"/>
          </a:p>
          <a:p>
            <a:r>
              <a:rPr lang="en-US" altLang="en-US" dirty="0"/>
              <a:t>Hourly Rate of Pay</a:t>
            </a:r>
          </a:p>
          <a:p>
            <a:endParaRPr lang="en-US" altLang="en-US" dirty="0"/>
          </a:p>
          <a:p>
            <a:r>
              <a:rPr lang="en-US" altLang="en-US" dirty="0"/>
              <a:t>Longevity Pay</a:t>
            </a:r>
          </a:p>
          <a:p>
            <a:endParaRPr lang="en-US" altLang="en-US" dirty="0"/>
          </a:p>
          <a:p>
            <a:r>
              <a:rPr lang="en-US" altLang="en-US" dirty="0"/>
              <a:t>Shift Premium Pay</a:t>
            </a:r>
          </a:p>
          <a:p>
            <a:endParaRPr lang="en-US" altLang="en-US" dirty="0"/>
          </a:p>
          <a:p>
            <a:r>
              <a:rPr lang="en-US" altLang="en-US" dirty="0"/>
              <a:t>On-Call Pay</a:t>
            </a:r>
          </a:p>
          <a:p>
            <a:endParaRPr lang="en-US" altLang="en-US" dirty="0"/>
          </a:p>
        </p:txBody>
      </p:sp>
    </p:spTree>
    <p:extLst>
      <p:ext uri="{BB962C8B-B14F-4D97-AF65-F5344CB8AC3E}">
        <p14:creationId xmlns:p14="http://schemas.microsoft.com/office/powerpoint/2010/main" val="3671557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C83C540A-20F6-4591-9485-EB5F1E7D4B15}" type="slidenum">
              <a:rPr lang="en-US" altLang="en-US" sz="1200" b="0"/>
              <a:pPr/>
              <a:t>53</a:t>
            </a:fld>
            <a:endParaRPr lang="en-US" altLang="en-US" sz="1200" b="0"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a:t>
            </a:r>
            <a:r>
              <a:rPr lang="en-US" altLang="en-US" baseline="0" dirty="0"/>
              <a:t> will discuss shift premium pay in more detail in a few slides.</a:t>
            </a:r>
            <a:endParaRPr lang="en-US" altLang="en-US" dirty="0"/>
          </a:p>
        </p:txBody>
      </p:sp>
    </p:spTree>
    <p:extLst>
      <p:ext uri="{BB962C8B-B14F-4D97-AF65-F5344CB8AC3E}">
        <p14:creationId xmlns:p14="http://schemas.microsoft.com/office/powerpoint/2010/main" val="1998743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C83C540A-20F6-4591-9485-EB5F1E7D4B15}" type="slidenum">
              <a:rPr lang="en-US" altLang="en-US" sz="1200" b="0"/>
              <a:pPr/>
              <a:t>54</a:t>
            </a:fld>
            <a:endParaRPr lang="en-US" altLang="en-US" sz="1200" b="0"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Or you could do it this way:</a:t>
            </a:r>
          </a:p>
          <a:p>
            <a:r>
              <a:rPr lang="en-US" altLang="en-US" dirty="0"/>
              <a:t>40 hours worked X 11.21= $448.40</a:t>
            </a:r>
          </a:p>
          <a:p>
            <a:r>
              <a:rPr lang="en-US" altLang="en-US" dirty="0"/>
              <a:t>8 hours OT worked X 11.21 X 1.5 overtime = $134.52</a:t>
            </a:r>
          </a:p>
          <a:p>
            <a:r>
              <a:rPr lang="en-US" altLang="en-US" dirty="0"/>
              <a:t>$448.40 plus $134.52 = $582.92</a:t>
            </a:r>
          </a:p>
          <a:p>
            <a:endParaRPr lang="en-US" altLang="en-US" dirty="0"/>
          </a:p>
          <a:p>
            <a:r>
              <a:rPr lang="en-US" altLang="en-US" dirty="0"/>
              <a:t>Either way it comes out the same</a:t>
            </a:r>
          </a:p>
        </p:txBody>
      </p:sp>
    </p:spTree>
    <p:extLst>
      <p:ext uri="{BB962C8B-B14F-4D97-AF65-F5344CB8AC3E}">
        <p14:creationId xmlns:p14="http://schemas.microsoft.com/office/powerpoint/2010/main" val="1438777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9ABF8587-DE02-41C6-874D-86A262D89148}" type="slidenum">
              <a:rPr lang="en-US" altLang="en-US" sz="1200" b="0"/>
              <a:pPr/>
              <a:t>55</a:t>
            </a:fld>
            <a:endParaRPr lang="en-US" altLang="en-US" sz="1200" b="0" dirty="0"/>
          </a:p>
        </p:txBody>
      </p:sp>
      <p:sp>
        <p:nvSpPr>
          <p:cNvPr id="123907" name="Rectangle 1026"/>
          <p:cNvSpPr>
            <a:spLocks noGrp="1" noRot="1" noChangeAspect="1" noChangeArrowheads="1" noTextEdit="1"/>
          </p:cNvSpPr>
          <p:nvPr>
            <p:ph type="sldImg"/>
          </p:nvPr>
        </p:nvSpPr>
        <p:spPr>
          <a:ln/>
        </p:spPr>
      </p:sp>
      <p:sp>
        <p:nvSpPr>
          <p:cNvPr id="123908"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employee is due overtime because Comp Time went 52 weeks, than it has to be paid out at the employee’s final regular rate or the average regular rate during the employee’s last three years for any Comp Time on the books when the termination occurs.  Has to be within a “reasonable period.”</a:t>
            </a:r>
          </a:p>
          <a:p>
            <a:endParaRPr lang="en-US" altLang="en-US" dirty="0"/>
          </a:p>
          <a:p>
            <a:r>
              <a:rPr lang="en-US" altLang="en-US" dirty="0"/>
              <a:t>Policy states Comp Time is to be used before vacation</a:t>
            </a:r>
            <a:r>
              <a:rPr lang="en-US" altLang="en-US" baseline="0" dirty="0"/>
              <a:t> or bonus leave, however, it is highly encouraged to use Comp Time first to more easily track the time granted.  </a:t>
            </a:r>
          </a:p>
          <a:p>
            <a:endParaRPr lang="en-US" altLang="en-US" b="1" baseline="0" dirty="0"/>
          </a:p>
          <a:p>
            <a:r>
              <a:rPr lang="en-US" altLang="en-US" b="0" baseline="0" dirty="0"/>
              <a:t>It is not required to take Comp Time before sick leave.</a:t>
            </a:r>
          </a:p>
        </p:txBody>
      </p:sp>
    </p:spTree>
    <p:extLst>
      <p:ext uri="{BB962C8B-B14F-4D97-AF65-F5344CB8AC3E}">
        <p14:creationId xmlns:p14="http://schemas.microsoft.com/office/powerpoint/2010/main" val="215816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Additional compensation for employees who are regularly scheduled to work on either an evening or night shift, or on a weekend shift</a:t>
            </a:r>
          </a:p>
          <a:p>
            <a:r>
              <a:rPr lang="en-US" altLang="en-US" dirty="0"/>
              <a:t>SHRA Employees:</a:t>
            </a:r>
          </a:p>
          <a:p>
            <a:r>
              <a:rPr lang="en-US" altLang="en-US" dirty="0"/>
              <a:t>10% of regular hourly rate</a:t>
            </a:r>
          </a:p>
          <a:p>
            <a:r>
              <a:rPr lang="en-US" altLang="en-US" dirty="0"/>
              <a:t>4 pm to 8 am</a:t>
            </a:r>
          </a:p>
          <a:p>
            <a:endParaRPr lang="en-US" altLang="en-US" dirty="0"/>
          </a:p>
          <a:p>
            <a:r>
              <a:rPr lang="en-US" altLang="en-US" dirty="0"/>
              <a:t>CSS Employees:</a:t>
            </a:r>
          </a:p>
          <a:p>
            <a:r>
              <a:rPr lang="en-US" altLang="en-US" dirty="0"/>
              <a:t>14% of regular hourly rate for evening shift and weekend day</a:t>
            </a:r>
          </a:p>
          <a:p>
            <a:r>
              <a:rPr lang="en-US" altLang="en-US" dirty="0"/>
              <a:t>19% of regular hourly rate for weekend evening shift</a:t>
            </a:r>
          </a:p>
          <a:p>
            <a:r>
              <a:rPr lang="en-US" altLang="en-US" dirty="0"/>
              <a:t>3 pm to 8 am</a:t>
            </a:r>
          </a:p>
          <a:p>
            <a:endParaRPr lang="en-US" altLang="en-US" dirty="0"/>
          </a:p>
        </p:txBody>
      </p:sp>
      <p:sp>
        <p:nvSpPr>
          <p:cNvPr id="1259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1DEB2641-0348-4530-AEE2-A36F9549CF90}" type="slidenum">
              <a:rPr lang="en-US" altLang="en-US" sz="1200" b="0"/>
              <a:pPr/>
              <a:t>56</a:t>
            </a:fld>
            <a:endParaRPr lang="en-US" altLang="en-US" sz="1200" b="0" dirty="0"/>
          </a:p>
        </p:txBody>
      </p:sp>
    </p:spTree>
    <p:extLst>
      <p:ext uri="{BB962C8B-B14F-4D97-AF65-F5344CB8AC3E}">
        <p14:creationId xmlns:p14="http://schemas.microsoft.com/office/powerpoint/2010/main" val="11055338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Char char="•"/>
            </a:pPr>
            <a:r>
              <a:rPr lang="en-US" altLang="en-US" dirty="0"/>
              <a:t>Employees who are required to work on designated holidays shall be given, in addition to regular salary, premium pay equal to one-half of their regular straight-time hourly rate for such hours as are worked on these days. In addition, holiday compensatory time off shall be given, not to exceed 8 hours.</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Holiday premium pay is paid in addition to overtime pay.</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Covers both FLSA non-exempt and exempt employees.</a:t>
            </a:r>
          </a:p>
          <a:p>
            <a:endParaRPr lang="en-US" altLang="en-US" dirty="0"/>
          </a:p>
        </p:txBody>
      </p:sp>
      <p:sp>
        <p:nvSpPr>
          <p:cNvPr id="1259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1DEB2641-0348-4530-AEE2-A36F9549CF90}" type="slidenum">
              <a:rPr lang="en-US" altLang="en-US" sz="1200" b="0"/>
              <a:pPr/>
              <a:t>57</a:t>
            </a:fld>
            <a:endParaRPr lang="en-US" altLang="en-US" sz="1200" b="0" dirty="0"/>
          </a:p>
        </p:txBody>
      </p:sp>
    </p:spTree>
    <p:extLst>
      <p:ext uri="{BB962C8B-B14F-4D97-AF65-F5344CB8AC3E}">
        <p14:creationId xmlns:p14="http://schemas.microsoft.com/office/powerpoint/2010/main" val="37203002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600"/>
              </a:spcBef>
              <a:buFont typeface="Arial" panose="020B0604020202020204" pitchFamily="34" charset="0"/>
              <a:buChar char="•"/>
            </a:pPr>
            <a:r>
              <a:rPr lang="en-US" sz="1200" dirty="0"/>
              <a:t>Time in between the max hours of work required to meet the work schedule and the overtime threshold (not overtime)</a:t>
            </a:r>
          </a:p>
          <a:p>
            <a:pPr marL="0" indent="0">
              <a:lnSpc>
                <a:spcPct val="100000"/>
              </a:lnSpc>
              <a:spcBef>
                <a:spcPts val="600"/>
              </a:spcBef>
              <a:buNone/>
            </a:pPr>
            <a:endParaRPr lang="en-US" altLang="en-US" sz="1200" dirty="0"/>
          </a:p>
          <a:p>
            <a:pPr>
              <a:lnSpc>
                <a:spcPct val="100000"/>
              </a:lnSpc>
              <a:spcBef>
                <a:spcPts val="600"/>
              </a:spcBef>
              <a:buFont typeface="Arial" panose="020B0604020202020204" pitchFamily="34" charset="0"/>
              <a:buChar char="•"/>
            </a:pPr>
            <a:r>
              <a:rPr lang="en-US" altLang="en-US" sz="1200" dirty="0"/>
              <a:t>For part time non-exempt SHRA employees whose regular work schedule is less than 40 hours a week or</a:t>
            </a:r>
          </a:p>
          <a:p>
            <a:pPr>
              <a:lnSpc>
                <a:spcPct val="100000"/>
              </a:lnSpc>
              <a:spcBef>
                <a:spcPts val="600"/>
              </a:spcBef>
              <a:buFont typeface="Arial" panose="020B0604020202020204" pitchFamily="34" charset="0"/>
              <a:buChar char="•"/>
            </a:pPr>
            <a:endParaRPr lang="en-US" altLang="en-US" sz="1200" dirty="0"/>
          </a:p>
          <a:p>
            <a:pPr>
              <a:lnSpc>
                <a:spcPct val="100000"/>
              </a:lnSpc>
              <a:spcBef>
                <a:spcPts val="600"/>
              </a:spcBef>
              <a:buFont typeface="Arial" panose="020B0604020202020204" pitchFamily="34" charset="0"/>
              <a:buChar char="•"/>
            </a:pPr>
            <a:r>
              <a:rPr lang="en-US" altLang="en-US" sz="1200" dirty="0"/>
              <a:t>Law enforcement employees that work more than 160 hours but less than 171 hours in a 28 day period </a:t>
            </a:r>
          </a:p>
          <a:p>
            <a:pPr>
              <a:lnSpc>
                <a:spcPct val="100000"/>
              </a:lnSpc>
              <a:spcBef>
                <a:spcPts val="600"/>
              </a:spcBef>
              <a:buFont typeface="Arial" panose="020B0604020202020204" pitchFamily="34" charset="0"/>
              <a:buChar char="•"/>
            </a:pPr>
            <a:endParaRPr lang="en-US" altLang="en-US" sz="1200" dirty="0"/>
          </a:p>
          <a:p>
            <a:pPr>
              <a:lnSpc>
                <a:spcPct val="100000"/>
              </a:lnSpc>
              <a:spcBef>
                <a:spcPts val="600"/>
              </a:spcBef>
              <a:buFont typeface="Arial" panose="020B0604020202020204" pitchFamily="34" charset="0"/>
              <a:buChar char="•"/>
            </a:pPr>
            <a:r>
              <a:rPr lang="en-US" altLang="en-US" sz="1200" dirty="0"/>
              <a:t>Each University elects to either treat Gap Hours as straight time comp time or straight time pay</a:t>
            </a:r>
          </a:p>
          <a:p>
            <a:pPr>
              <a:lnSpc>
                <a:spcPct val="100000"/>
              </a:lnSpc>
              <a:spcBef>
                <a:spcPts val="600"/>
              </a:spcBef>
              <a:buFont typeface="Arial" panose="020B0604020202020204" pitchFamily="34" charset="0"/>
              <a:buChar char="•"/>
            </a:pPr>
            <a:endParaRPr lang="en-US" altLang="en-US" sz="1200" dirty="0">
              <a:solidFill>
                <a:srgbClr val="FF0000"/>
              </a:solidFill>
            </a:endParaRPr>
          </a:p>
          <a:p>
            <a:pPr>
              <a:lnSpc>
                <a:spcPct val="100000"/>
              </a:lnSpc>
              <a:spcBef>
                <a:spcPts val="600"/>
              </a:spcBef>
              <a:buFont typeface="Arial" panose="020B0604020202020204" pitchFamily="34" charset="0"/>
              <a:buChar char="•"/>
            </a:pPr>
            <a:r>
              <a:rPr lang="en-US" altLang="en-US" sz="1200" dirty="0">
                <a:solidFill>
                  <a:srgbClr val="FF0000"/>
                </a:solidFill>
              </a:rPr>
              <a:t>ECU elected to treat Gap Hours as straight time pay</a:t>
            </a:r>
          </a:p>
          <a:p>
            <a:pPr>
              <a:lnSpc>
                <a:spcPct val="100000"/>
              </a:lnSpc>
              <a:spcBef>
                <a:spcPts val="600"/>
              </a:spcBef>
              <a:buFont typeface="Arial" panose="020B0604020202020204" pitchFamily="34" charset="0"/>
              <a:buChar char="•"/>
            </a:pPr>
            <a:endParaRPr lang="en-US" altLang="en-US" sz="1200" dirty="0"/>
          </a:p>
          <a:p>
            <a:pPr>
              <a:lnSpc>
                <a:spcPct val="100000"/>
              </a:lnSpc>
              <a:spcBef>
                <a:spcPts val="600"/>
              </a:spcBef>
              <a:buFont typeface="Arial" panose="020B0604020202020204" pitchFamily="34" charset="0"/>
              <a:buChar char="•"/>
            </a:pPr>
            <a:r>
              <a:rPr lang="en-US" altLang="en-US" sz="1200" dirty="0"/>
              <a:t>Gap Hours may offset holiday leave</a:t>
            </a:r>
          </a:p>
          <a:p>
            <a:endParaRPr lang="en-US" altLang="en-US" dirty="0"/>
          </a:p>
        </p:txBody>
      </p:sp>
      <p:sp>
        <p:nvSpPr>
          <p:cNvPr id="1259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1DEB2641-0348-4530-AEE2-A36F9549CF90}" type="slidenum">
              <a:rPr lang="en-US" altLang="en-US" sz="1200" b="0"/>
              <a:pPr/>
              <a:t>58</a:t>
            </a:fld>
            <a:endParaRPr lang="en-US" altLang="en-US" sz="1200" b="0" dirty="0"/>
          </a:p>
        </p:txBody>
      </p:sp>
    </p:spTree>
    <p:extLst>
      <p:ext uri="{BB962C8B-B14F-4D97-AF65-F5344CB8AC3E}">
        <p14:creationId xmlns:p14="http://schemas.microsoft.com/office/powerpoint/2010/main" val="877474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2A199EE5-4DC8-441D-8165-25F1950FBF07}" type="slidenum">
              <a:rPr lang="en-US" altLang="en-US" sz="1200" b="0"/>
              <a:pPr/>
              <a:t>59</a:t>
            </a:fld>
            <a:endParaRPr lang="en-US" altLang="en-US" sz="1200" b="0"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Char char="•"/>
            </a:pPr>
            <a:r>
              <a:rPr lang="en-US" altLang="en-US" dirty="0"/>
              <a:t>Employees who work </a:t>
            </a:r>
            <a:r>
              <a:rPr lang="en-US" altLang="en-US" b="1" dirty="0"/>
              <a:t>solely at their own option </a:t>
            </a:r>
            <a:r>
              <a:rPr lang="en-US" altLang="en-US" dirty="0"/>
              <a:t>may work occasionally or sporadically on a part-time basis without overtime for same public agency</a:t>
            </a:r>
          </a:p>
          <a:p>
            <a:pPr>
              <a:buFont typeface="Arial" panose="020B0604020202020204" pitchFamily="34" charset="0"/>
              <a:buChar char="•"/>
            </a:pPr>
            <a:endParaRPr lang="en-US" altLang="en-US" dirty="0"/>
          </a:p>
          <a:p>
            <a:pPr>
              <a:buFont typeface="Arial" panose="020B0604020202020204" pitchFamily="34" charset="0"/>
              <a:buChar char="•"/>
            </a:pPr>
            <a:r>
              <a:rPr lang="en-US" altLang="en-US" b="1" dirty="0">
                <a:solidFill>
                  <a:srgbClr val="FF0000"/>
                </a:solidFill>
              </a:rPr>
              <a:t>Work must be in a different capacity than the one they are normally employed</a:t>
            </a:r>
          </a:p>
          <a:p>
            <a:pPr>
              <a:buFont typeface="Arial" panose="020B0604020202020204" pitchFamily="34" charset="0"/>
              <a:buChar char="•"/>
            </a:pPr>
            <a:endParaRPr lang="en-US" altLang="en-US" b="1" dirty="0"/>
          </a:p>
          <a:p>
            <a:pPr>
              <a:buFont typeface="Arial" panose="020B0604020202020204" pitchFamily="34" charset="0"/>
              <a:buChar char="•"/>
            </a:pPr>
            <a:r>
              <a:rPr lang="en-US" altLang="en-US" dirty="0"/>
              <a:t>Cannot be forced or suggested by employer</a:t>
            </a:r>
            <a:r>
              <a:rPr lang="en-US" altLang="en-US" b="1" dirty="0"/>
              <a:t> to avoid overtime</a:t>
            </a:r>
          </a:p>
          <a:p>
            <a:endParaRPr lang="en-US" altLang="en-US" dirty="0"/>
          </a:p>
          <a:p>
            <a:r>
              <a:rPr lang="en-US" altLang="en-US" dirty="0"/>
              <a:t>Example a HR employee working during home football games in some capacity with a different rate of pay and job.</a:t>
            </a:r>
          </a:p>
        </p:txBody>
      </p:sp>
    </p:spTree>
    <p:extLst>
      <p:ext uri="{BB962C8B-B14F-4D97-AF65-F5344CB8AC3E}">
        <p14:creationId xmlns:p14="http://schemas.microsoft.com/office/powerpoint/2010/main" val="1175369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9FB94-0B56-402F-A79B-A24146667A98}" type="slidenum">
              <a:rPr lang="en-US" smtClean="0"/>
              <a:t>60</a:t>
            </a:fld>
            <a:endParaRPr lang="en-US" dirty="0"/>
          </a:p>
        </p:txBody>
      </p:sp>
    </p:spTree>
    <p:extLst>
      <p:ext uri="{BB962C8B-B14F-4D97-AF65-F5344CB8AC3E}">
        <p14:creationId xmlns:p14="http://schemas.microsoft.com/office/powerpoint/2010/main" val="419111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6B472B0B-BADA-470F-871F-E57D37A0E764}" type="slidenum">
              <a:rPr lang="en-US" altLang="en-US" sz="1200" b="0"/>
              <a:pPr/>
              <a:t>7</a:t>
            </a:fld>
            <a:endParaRPr lang="en-US" altLang="en-US" sz="1200" b="0" dirty="0"/>
          </a:p>
        </p:txBody>
      </p:sp>
      <p:sp>
        <p:nvSpPr>
          <p:cNvPr id="28675" name="Rectangle 2"/>
          <p:cNvSpPr>
            <a:spLocks noGrp="1" noRot="1" noChangeAspect="1" noChangeArrowheads="1" noTextEdit="1"/>
          </p:cNvSpPr>
          <p:nvPr>
            <p:ph type="sldImg"/>
          </p:nvPr>
        </p:nvSpPr>
        <p:spPr>
          <a:xfrm>
            <a:off x="431800" y="708025"/>
            <a:ext cx="6302375" cy="3544888"/>
          </a:xfrm>
          <a:ln/>
        </p:spPr>
      </p:sp>
      <p:sp>
        <p:nvSpPr>
          <p:cNvPr id="28676"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addition to the salary requirements, exempt employees must perform executive, administrative or professional duties set forth in the regulations.  The next section discusses the duties requirements for the executive exemption.</a:t>
            </a:r>
          </a:p>
        </p:txBody>
      </p:sp>
    </p:spTree>
    <p:extLst>
      <p:ext uri="{BB962C8B-B14F-4D97-AF65-F5344CB8AC3E}">
        <p14:creationId xmlns:p14="http://schemas.microsoft.com/office/powerpoint/2010/main" val="376536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F1BB23D7-7127-4D05-9373-0FFF8BE77E68}" type="slidenum">
              <a:rPr lang="en-US" altLang="en-US" sz="1200" b="0"/>
              <a:pPr/>
              <a:t>8</a:t>
            </a:fld>
            <a:endParaRPr lang="en-US" altLang="en-US" sz="1200" b="0" dirty="0"/>
          </a:p>
        </p:txBody>
      </p:sp>
      <p:sp>
        <p:nvSpPr>
          <p:cNvPr id="30723" name="Rectangle 2"/>
          <p:cNvSpPr>
            <a:spLocks noGrp="1" noRot="1" noChangeAspect="1" noChangeArrowheads="1" noTextEdit="1"/>
          </p:cNvSpPr>
          <p:nvPr>
            <p:ph type="sldImg"/>
          </p:nvPr>
        </p:nvSpPr>
        <p:spPr>
          <a:xfrm>
            <a:off x="431800" y="708025"/>
            <a:ext cx="6302375" cy="3544888"/>
          </a:xfrm>
          <a:ln/>
        </p:spPr>
      </p:sp>
      <p:sp>
        <p:nvSpPr>
          <p:cNvPr id="30724" name="Rectangle 3"/>
          <p:cNvSpPr>
            <a:spLocks noGrp="1" noChangeArrowheads="1"/>
          </p:cNvSpPr>
          <p:nvPr>
            <p:ph type="body" idx="1"/>
          </p:nvPr>
        </p:nvSpPr>
        <p:spPr>
          <a:xfrm>
            <a:off x="716945" y="4489710"/>
            <a:ext cx="5732299" cy="42537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To reiterate</a:t>
            </a:r>
            <a:r>
              <a:rPr lang="en-US" altLang="ja-JP" baseline="0" dirty="0"/>
              <a:t>, $</a:t>
            </a:r>
            <a:r>
              <a:rPr lang="en-US" b="1" u="sng" dirty="0"/>
              <a:t>684 per week or $35,568 per year,</a:t>
            </a:r>
            <a:r>
              <a:rPr lang="en-US" altLang="ja-JP" dirty="0"/>
              <a:t> must be paid free and clear. Employees that make less</a:t>
            </a:r>
            <a:r>
              <a:rPr lang="en-US" altLang="ja-JP" baseline="0" dirty="0"/>
              <a:t> than $</a:t>
            </a:r>
            <a:r>
              <a:rPr lang="en-US" altLang="ja-JP" dirty="0"/>
              <a:t>684 cannot be exempt. </a:t>
            </a:r>
          </a:p>
          <a:p>
            <a:endParaRPr lang="en-US" altLang="ja-JP" dirty="0"/>
          </a:p>
          <a:p>
            <a:r>
              <a:rPr lang="en-US" altLang="ja-JP" dirty="0"/>
              <a:t>In addition to the salary requirements, the executive exemption applies only if the following three duties requirements are met: </a:t>
            </a:r>
          </a:p>
          <a:p>
            <a:endParaRPr lang="en-US" altLang="ja-JP" dirty="0"/>
          </a:p>
          <a:p>
            <a:r>
              <a:rPr lang="en-US" altLang="ja-JP" dirty="0"/>
              <a:t> 	1) the employee</a:t>
            </a:r>
            <a:r>
              <a:rPr lang="en-US" altLang="ja-JP" dirty="0">
                <a:latin typeface="Arial" panose="020B0604020202020204" pitchFamily="34" charset="0"/>
              </a:rPr>
              <a:t>’</a:t>
            </a:r>
            <a:r>
              <a:rPr lang="en-US" altLang="ja-JP" dirty="0"/>
              <a:t>s primary duty must be management;</a:t>
            </a:r>
          </a:p>
          <a:p>
            <a:endParaRPr lang="en-US" altLang="ja-JP" dirty="0"/>
          </a:p>
          <a:p>
            <a:r>
              <a:rPr lang="en-US" altLang="ja-JP" dirty="0"/>
              <a:t> 	2) the employee must customarily and regularly direct the work of two or more employees; and</a:t>
            </a:r>
          </a:p>
          <a:p>
            <a:endParaRPr lang="en-US" altLang="ja-JP" dirty="0"/>
          </a:p>
          <a:p>
            <a:r>
              <a:rPr lang="en-US" altLang="ja-JP" dirty="0"/>
              <a:t> 	3) the employee must have the authority to hire or fire other employees, or have his/her suggestions and recommendations as to hiring, firing, advancement, 	promotion or any other change of status be </a:t>
            </a:r>
            <a:r>
              <a:rPr lang="en-US" altLang="ja-JP" b="1" u="sng" dirty="0"/>
              <a:t>given particular weight</a:t>
            </a:r>
            <a:r>
              <a:rPr lang="en-US" altLang="ja-JP" dirty="0"/>
              <a:t>.  </a:t>
            </a:r>
          </a:p>
          <a:p>
            <a:endParaRPr lang="en-US" altLang="ja-JP" dirty="0"/>
          </a:p>
          <a:p>
            <a:r>
              <a:rPr lang="en-US" altLang="ja-JP" dirty="0"/>
              <a:t>There are a number of important terms in these duties.  Let</a:t>
            </a:r>
            <a:r>
              <a:rPr lang="en-US" altLang="ja-JP" dirty="0">
                <a:latin typeface="Arial" panose="020B0604020202020204" pitchFamily="34" charset="0"/>
              </a:rPr>
              <a:t>’</a:t>
            </a:r>
            <a:r>
              <a:rPr lang="en-US" altLang="ja-JP" dirty="0"/>
              <a:t>s explore them.</a:t>
            </a:r>
            <a:endParaRPr lang="en-US" altLang="en-US" dirty="0"/>
          </a:p>
        </p:txBody>
      </p:sp>
    </p:spTree>
    <p:extLst>
      <p:ext uri="{BB962C8B-B14F-4D97-AF65-F5344CB8AC3E}">
        <p14:creationId xmlns:p14="http://schemas.microsoft.com/office/powerpoint/2010/main" val="219169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DBE60BA7-A0BF-4563-8544-4CB55DEC4016}" type="slidenum">
              <a:rPr lang="en-US" altLang="en-US" sz="1200" b="0"/>
              <a:pPr/>
              <a:t>9</a:t>
            </a:fld>
            <a:endParaRPr lang="en-US" altLang="en-US" sz="1200" b="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3885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72">
              <a:defRPr sz="4900" b="1">
                <a:solidFill>
                  <a:schemeClr val="tx1"/>
                </a:solidFill>
                <a:latin typeface="Book Antiqua" panose="02040602050305030304" pitchFamily="18" charset="0"/>
              </a:defRPr>
            </a:lvl1pPr>
            <a:lvl2pPr marL="758201" indent="-291616" defTabSz="949372">
              <a:defRPr sz="4900" b="1">
                <a:solidFill>
                  <a:schemeClr val="tx1"/>
                </a:solidFill>
                <a:latin typeface="Book Antiqua" panose="02040602050305030304" pitchFamily="18" charset="0"/>
              </a:defRPr>
            </a:lvl2pPr>
            <a:lvl3pPr marL="1166465" indent="-233293" defTabSz="949372">
              <a:defRPr sz="4900" b="1">
                <a:solidFill>
                  <a:schemeClr val="tx1"/>
                </a:solidFill>
                <a:latin typeface="Book Antiqua" panose="02040602050305030304" pitchFamily="18" charset="0"/>
              </a:defRPr>
            </a:lvl3pPr>
            <a:lvl4pPr marL="1633049" indent="-233293" defTabSz="949372">
              <a:defRPr sz="4900" b="1">
                <a:solidFill>
                  <a:schemeClr val="tx1"/>
                </a:solidFill>
                <a:latin typeface="Book Antiqua" panose="02040602050305030304" pitchFamily="18" charset="0"/>
              </a:defRPr>
            </a:lvl4pPr>
            <a:lvl5pPr marL="2099635" indent="-233293" defTabSz="949372">
              <a:defRPr sz="4900" b="1">
                <a:solidFill>
                  <a:schemeClr val="tx1"/>
                </a:solidFill>
                <a:latin typeface="Book Antiqua" panose="02040602050305030304" pitchFamily="18" charset="0"/>
              </a:defRPr>
            </a:lvl5pPr>
            <a:lvl6pPr marL="2566221" indent="-233293" defTabSz="949372" eaLnBrk="0" fontAlgn="base" hangingPunct="0">
              <a:spcBef>
                <a:spcPct val="0"/>
              </a:spcBef>
              <a:spcAft>
                <a:spcPct val="0"/>
              </a:spcAft>
              <a:defRPr sz="4900" b="1">
                <a:solidFill>
                  <a:schemeClr val="tx1"/>
                </a:solidFill>
                <a:latin typeface="Book Antiqua" panose="02040602050305030304" pitchFamily="18" charset="0"/>
              </a:defRPr>
            </a:lvl6pPr>
            <a:lvl7pPr marL="3032807" indent="-233293" defTabSz="949372" eaLnBrk="0" fontAlgn="base" hangingPunct="0">
              <a:spcBef>
                <a:spcPct val="0"/>
              </a:spcBef>
              <a:spcAft>
                <a:spcPct val="0"/>
              </a:spcAft>
              <a:defRPr sz="4900" b="1">
                <a:solidFill>
                  <a:schemeClr val="tx1"/>
                </a:solidFill>
                <a:latin typeface="Book Antiqua" panose="02040602050305030304" pitchFamily="18" charset="0"/>
              </a:defRPr>
            </a:lvl7pPr>
            <a:lvl8pPr marL="3499393" indent="-233293" defTabSz="949372" eaLnBrk="0" fontAlgn="base" hangingPunct="0">
              <a:spcBef>
                <a:spcPct val="0"/>
              </a:spcBef>
              <a:spcAft>
                <a:spcPct val="0"/>
              </a:spcAft>
              <a:defRPr sz="4900" b="1">
                <a:solidFill>
                  <a:schemeClr val="tx1"/>
                </a:solidFill>
                <a:latin typeface="Book Antiqua" panose="02040602050305030304" pitchFamily="18" charset="0"/>
              </a:defRPr>
            </a:lvl8pPr>
            <a:lvl9pPr marL="3965978" indent="-233293" defTabSz="949372" eaLnBrk="0" fontAlgn="base" hangingPunct="0">
              <a:spcBef>
                <a:spcPct val="0"/>
              </a:spcBef>
              <a:spcAft>
                <a:spcPct val="0"/>
              </a:spcAft>
              <a:defRPr sz="4900" b="1">
                <a:solidFill>
                  <a:schemeClr val="tx1"/>
                </a:solidFill>
                <a:latin typeface="Book Antiqua" panose="02040602050305030304" pitchFamily="18" charset="0"/>
              </a:defRPr>
            </a:lvl9pPr>
          </a:lstStyle>
          <a:p>
            <a:fld id="{A51B78AC-755C-47D1-BEAA-417A497B11F9}" type="slidenum">
              <a:rPr lang="en-US" altLang="en-US" sz="1200" b="0"/>
              <a:pPr/>
              <a:t>10</a:t>
            </a:fld>
            <a:endParaRPr lang="en-US" altLang="en-US" sz="1200" b="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Normally if you are a working supervisor you will not meet the test</a:t>
            </a:r>
          </a:p>
          <a:p>
            <a:endParaRPr lang="en-US" altLang="en-US" dirty="0"/>
          </a:p>
          <a:p>
            <a:r>
              <a:rPr lang="en-US" altLang="en-US" dirty="0"/>
              <a:t>Combination supervisor/production worker won’t meet test either.  Really have to be a supervisor/manager to meet this test.</a:t>
            </a:r>
          </a:p>
          <a:p>
            <a:endParaRPr lang="en-US" altLang="en-US" dirty="0"/>
          </a:p>
          <a:p>
            <a:r>
              <a:rPr lang="en-US" altLang="en-US" dirty="0"/>
              <a:t>DOL is actually easier on this test than administrative or professional because it is easier to interpret.</a:t>
            </a:r>
          </a:p>
          <a:p>
            <a:endParaRPr lang="en-US" altLang="en-US" dirty="0"/>
          </a:p>
          <a:p>
            <a:r>
              <a:rPr lang="en-US" altLang="en-US" dirty="0"/>
              <a:t>There have been many cases recently though that have failed the test in private industry because companies make managers do a lot of lower level work or fail to give them independent discretion and judgment. </a:t>
            </a:r>
          </a:p>
          <a:p>
            <a:endParaRPr lang="en-US" altLang="en-US" dirty="0"/>
          </a:p>
          <a:p>
            <a:r>
              <a:rPr lang="en-US" altLang="en-US" dirty="0"/>
              <a:t>Many </a:t>
            </a:r>
            <a:r>
              <a:rPr lang="en-US" altLang="en-US" b="1" dirty="0"/>
              <a:t>recent court cases</a:t>
            </a:r>
            <a:r>
              <a:rPr lang="en-US" altLang="en-US" dirty="0"/>
              <a:t> have failed this exempt because don’t allow independent judgment and discretion such as in Radio Shack stores etc..</a:t>
            </a:r>
          </a:p>
          <a:p>
            <a:endParaRPr lang="en-US" altLang="en-US" dirty="0"/>
          </a:p>
        </p:txBody>
      </p:sp>
    </p:spTree>
    <p:extLst>
      <p:ext uri="{BB962C8B-B14F-4D97-AF65-F5344CB8AC3E}">
        <p14:creationId xmlns:p14="http://schemas.microsoft.com/office/powerpoint/2010/main" val="16849996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9" descr="computer keyboard technology communication font type text keys multimedia computer keyboard electronic device computer hardware musical keyboard electronic keyboard laptop replacement keyboard">
            <a:extLst>
              <a:ext uri="{FF2B5EF4-FFF2-40B4-BE49-F238E27FC236}">
                <a16:creationId xmlns:a16="http://schemas.microsoft.com/office/drawing/2014/main" id="{10C15C33-E7BE-4F4B-8F7D-108421F660FF}"/>
              </a:ext>
            </a:extLst>
          </p:cNvPr>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artisticCutout/>
                    </a14:imgEffect>
                    <a14:imgEffect>
                      <a14:sharpenSoften amount="-89000"/>
                    </a14:imgEffect>
                    <a14:imgEffect>
                      <a14:brightnessContrast bright="15000" contrast="-6000"/>
                    </a14:imgEffect>
                  </a14:imgLayer>
                </a14:imgProps>
              </a:ext>
              <a:ext uri="{28A0092B-C50C-407E-A947-70E740481C1C}">
                <a14:useLocalDpi xmlns:a14="http://schemas.microsoft.com/office/drawing/2010/main" val="0"/>
              </a:ext>
            </a:extLst>
          </a:blip>
          <a:srcRect t="7812" b="781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9CC0ACF-B212-4CC4-A410-87F497DBF9A6}"/>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4045" y="5887233"/>
            <a:ext cx="11983910" cy="839244"/>
          </a:xfrm>
          <a:prstGeom prst="rect">
            <a:avLst/>
          </a:prstGeom>
        </p:spPr>
      </p:pic>
    </p:spTree>
    <p:extLst>
      <p:ext uri="{BB962C8B-B14F-4D97-AF65-F5344CB8AC3E}">
        <p14:creationId xmlns:p14="http://schemas.microsoft.com/office/powerpoint/2010/main" val="280302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F25BCF-E329-45CC-89E5-26FEB4F6911D}"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129208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F25BCF-E329-45CC-89E5-26FEB4F6911D}"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16518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41867" y="228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609600" y="1885950"/>
            <a:ext cx="5350933"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63734" y="1885950"/>
            <a:ext cx="5350933" cy="4171950"/>
          </a:xfrm>
        </p:spPr>
        <p:txBody>
          <a:bodyPr/>
          <a:lstStyle/>
          <a:p>
            <a:pPr lvl="0"/>
            <a:endParaRPr lang="en-US" noProof="0" dirty="0"/>
          </a:p>
        </p:txBody>
      </p:sp>
      <p:sp>
        <p:nvSpPr>
          <p:cNvPr id="5" name="Date Placeholder 4"/>
          <p:cNvSpPr>
            <a:spLocks noGrp="1" noChangeArrowheads="1"/>
          </p:cNvSpPr>
          <p:nvPr>
            <p:ph type="dt" sz="half" idx="10"/>
          </p:nvPr>
        </p:nvSpPr>
        <p:spPr>
          <a:xfrm>
            <a:off x="575733" y="6229350"/>
            <a:ext cx="2540000" cy="457200"/>
          </a:xfrm>
          <a:prstGeom prst="rect">
            <a:avLst/>
          </a:prstGeom>
          <a:ln/>
        </p:spPr>
        <p:txBody>
          <a:bodyPr/>
          <a:lstStyle>
            <a:lvl1pPr>
              <a:defRPr/>
            </a:lvl1pPr>
          </a:lstStyle>
          <a:p>
            <a:pPr>
              <a:defRPr/>
            </a:pPr>
            <a:fld id="{2B18C5F3-28A1-43EE-A58E-5BF232DD48AF}" type="datetime1">
              <a:rPr lang="en-US" smtClean="0"/>
              <a:pPr>
                <a:defRPr/>
              </a:pPr>
              <a:t>12/16/2024</a:t>
            </a:fld>
            <a:endParaRPr lang="en-US" dirty="0"/>
          </a:p>
        </p:txBody>
      </p:sp>
      <p:sp>
        <p:nvSpPr>
          <p:cNvPr id="6" name="Footer Placeholder 5"/>
          <p:cNvSpPr>
            <a:spLocks noGrp="1" noChangeArrowheads="1"/>
          </p:cNvSpPr>
          <p:nvPr>
            <p:ph type="ftr" sz="quarter" idx="11"/>
          </p:nvPr>
        </p:nvSpPr>
        <p:spPr>
          <a:xfrm>
            <a:off x="7010400" y="612648"/>
            <a:ext cx="1767840" cy="4572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70A5F97-C482-435F-83B7-003382D334A5}" type="slidenum">
              <a:rPr lang="en-US" altLang="en-US"/>
              <a:pPr>
                <a:defRPr/>
              </a:pPr>
              <a:t>‹#›</a:t>
            </a:fld>
            <a:endParaRPr lang="en-US" altLang="en-US" dirty="0"/>
          </a:p>
        </p:txBody>
      </p:sp>
    </p:spTree>
    <p:extLst>
      <p:ext uri="{BB962C8B-B14F-4D97-AF65-F5344CB8AC3E}">
        <p14:creationId xmlns:p14="http://schemas.microsoft.com/office/powerpoint/2010/main" val="320481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F25BCF-E329-45CC-89E5-26FEB4F6911D}"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355469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25BCF-E329-45CC-89E5-26FEB4F6911D}"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262495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F25BCF-E329-45CC-89E5-26FEB4F6911D}"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96136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F25BCF-E329-45CC-89E5-26FEB4F6911D}"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137151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F25BCF-E329-45CC-89E5-26FEB4F6911D}"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361545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25BCF-E329-45CC-89E5-26FEB4F6911D}"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13275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F25BCF-E329-45CC-89E5-26FEB4F6911D}"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912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F25BCF-E329-45CC-89E5-26FEB4F6911D}"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FB140-029B-447A-B4C4-B6C6CB370DE8}" type="slidenum">
              <a:rPr lang="en-US" smtClean="0"/>
              <a:t>‹#›</a:t>
            </a:fld>
            <a:endParaRPr lang="en-US"/>
          </a:p>
        </p:txBody>
      </p:sp>
    </p:spTree>
    <p:extLst>
      <p:ext uri="{BB962C8B-B14F-4D97-AF65-F5344CB8AC3E}">
        <p14:creationId xmlns:p14="http://schemas.microsoft.com/office/powerpoint/2010/main" val="363117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25BCF-E329-45CC-89E5-26FEB4F6911D}" type="datetimeFigureOut">
              <a:rPr lang="en-US" smtClean="0"/>
              <a:t>12/16/2024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FB140-029B-447A-B4C4-B6C6CB370DE8}" type="slidenum">
              <a:rPr lang="en-US" smtClean="0"/>
              <a:t>‹#›</a:t>
            </a:fld>
            <a:endParaRPr lang="en-US"/>
          </a:p>
        </p:txBody>
      </p:sp>
    </p:spTree>
    <p:extLst>
      <p:ext uri="{BB962C8B-B14F-4D97-AF65-F5344CB8AC3E}">
        <p14:creationId xmlns:p14="http://schemas.microsoft.com/office/powerpoint/2010/main" val="584706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6.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F74D28C-3268-4E35-8EE1-D92CB4A85A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91735EF-E47A-41FA-8397-B7DCD0BA0C5D}"/>
              </a:ext>
            </a:extLst>
          </p:cNvPr>
          <p:cNvPicPr>
            <a:picLocks noChangeAspect="1"/>
          </p:cNvPicPr>
          <p:nvPr/>
        </p:nvPicPr>
        <p:blipFill rotWithShape="1">
          <a:blip r:embed="rId2"/>
          <a:srcRect t="314" r="-1" b="359"/>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2" name="Title 1"/>
          <p:cNvSpPr>
            <a:spLocks noGrp="1"/>
          </p:cNvSpPr>
          <p:nvPr>
            <p:ph type="title"/>
          </p:nvPr>
        </p:nvSpPr>
        <p:spPr>
          <a:xfrm>
            <a:off x="333375" y="323850"/>
            <a:ext cx="5478504" cy="2124075"/>
          </a:xfrm>
          <a:solidFill>
            <a:srgbClr val="E76A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4000" dirty="0"/>
              <a:t>Fair Labor Standards Act (FLSA) Overview of Federal and State Policies</a:t>
            </a:r>
            <a:br>
              <a:rPr lang="en-US" sz="4000" dirty="0"/>
            </a:br>
            <a:r>
              <a:rPr lang="en-US" sz="1300" dirty="0"/>
              <a:t>Department of Human Resources</a:t>
            </a:r>
          </a:p>
        </p:txBody>
      </p:sp>
      <p:sp>
        <p:nvSpPr>
          <p:cNvPr id="3" name="Content Placeholder 2"/>
          <p:cNvSpPr>
            <a:spLocks noGrp="1"/>
          </p:cNvSpPr>
          <p:nvPr>
            <p:ph idx="1"/>
          </p:nvPr>
        </p:nvSpPr>
        <p:spPr>
          <a:xfrm>
            <a:off x="333375" y="2733676"/>
            <a:ext cx="5478504" cy="3238500"/>
          </a:xfrm>
        </p:spPr>
        <p:txBody>
          <a:bodyPr anchor="t">
            <a:normAutofit/>
          </a:bodyPr>
          <a:lstStyle/>
          <a:p>
            <a:r>
              <a:rPr lang="en-US" altLang="en-US" sz="2200" dirty="0">
                <a:solidFill>
                  <a:schemeClr val="bg1"/>
                </a:solidFill>
              </a:rPr>
              <a:t>Fair Labor Standards Review </a:t>
            </a:r>
          </a:p>
          <a:p>
            <a:r>
              <a:rPr lang="en-US" altLang="en-US" sz="2200" dirty="0">
                <a:solidFill>
                  <a:schemeClr val="bg1"/>
                </a:solidFill>
              </a:rPr>
              <a:t>Overview of Exemptions FLSA</a:t>
            </a:r>
          </a:p>
          <a:p>
            <a:r>
              <a:rPr lang="en-US" altLang="en-US" sz="2200" dirty="0">
                <a:solidFill>
                  <a:schemeClr val="bg1"/>
                </a:solidFill>
              </a:rPr>
              <a:t>Worktime/Recordkeeping Requirements </a:t>
            </a:r>
          </a:p>
          <a:p>
            <a:r>
              <a:rPr lang="en-US" altLang="en-US" sz="2200" dirty="0">
                <a:solidFill>
                  <a:schemeClr val="bg1"/>
                </a:solidFill>
              </a:rPr>
              <a:t>Unauthorized Overtime</a:t>
            </a:r>
          </a:p>
          <a:p>
            <a:r>
              <a:rPr lang="en-US" altLang="en-US" sz="2200" dirty="0">
                <a:solidFill>
                  <a:schemeClr val="bg1"/>
                </a:solidFill>
              </a:rPr>
              <a:t>Overtime and Overtime Exceptions</a:t>
            </a:r>
          </a:p>
          <a:p>
            <a:r>
              <a:rPr lang="en-US" altLang="en-US" sz="2200" dirty="0">
                <a:solidFill>
                  <a:schemeClr val="bg1"/>
                </a:solidFill>
              </a:rPr>
              <a:t>Police Pay and Gap Hours</a:t>
            </a:r>
          </a:p>
          <a:p>
            <a:r>
              <a:rPr lang="en-US" altLang="en-US" sz="2200" dirty="0">
                <a:solidFill>
                  <a:schemeClr val="bg1"/>
                </a:solidFill>
              </a:rPr>
              <a:t>Compensatory Time Off</a:t>
            </a:r>
          </a:p>
        </p:txBody>
      </p:sp>
      <p:pic>
        <p:nvPicPr>
          <p:cNvPr id="7" name="Picture 6">
            <a:extLst>
              <a:ext uri="{FF2B5EF4-FFF2-40B4-BE49-F238E27FC236}">
                <a16:creationId xmlns:a16="http://schemas.microsoft.com/office/drawing/2014/main" id="{3AF363FA-D99D-4625-A145-4DA6CF86D2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45" y="5887233"/>
            <a:ext cx="11983910" cy="839244"/>
          </a:xfrm>
          <a:prstGeom prst="rect">
            <a:avLst/>
          </a:prstGeom>
        </p:spPr>
      </p:pic>
    </p:spTree>
    <p:extLst>
      <p:ext uri="{BB962C8B-B14F-4D97-AF65-F5344CB8AC3E}">
        <p14:creationId xmlns:p14="http://schemas.microsoft.com/office/powerpoint/2010/main" val="14428218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758952" y="109728"/>
            <a:ext cx="8057388" cy="1082968"/>
          </a:xfrm>
        </p:spPr>
        <p:txBody>
          <a:bodyPr anchor="t">
            <a:normAutofit/>
          </a:bodyPr>
          <a:lstStyle/>
          <a:p>
            <a:pPr algn="ctr"/>
            <a:r>
              <a:rPr lang="en-US" altLang="en-US" sz="4900" dirty="0"/>
              <a:t>Executive Criteria Guidelines</a:t>
            </a:r>
          </a:p>
        </p:txBody>
      </p:sp>
      <p:sp>
        <p:nvSpPr>
          <p:cNvPr id="33797" name="Rectangle 3"/>
          <p:cNvSpPr>
            <a:spLocks noGrp="1" noChangeArrowheads="1"/>
          </p:cNvSpPr>
          <p:nvPr>
            <p:ph idx="1"/>
          </p:nvPr>
        </p:nvSpPr>
        <p:spPr>
          <a:xfrm>
            <a:off x="850790" y="1451612"/>
            <a:ext cx="11006860" cy="4209718"/>
          </a:xfrm>
        </p:spPr>
        <p:txBody>
          <a:bodyPr>
            <a:normAutofit/>
          </a:bodyPr>
          <a:lstStyle/>
          <a:p>
            <a:pPr>
              <a:buFont typeface="Arial" panose="020B0604020202020204" pitchFamily="34" charset="0"/>
              <a:buChar char="•"/>
            </a:pPr>
            <a:r>
              <a:rPr lang="en-US" altLang="en-US" sz="3200" dirty="0"/>
              <a:t>Working foreman is not executive</a:t>
            </a:r>
          </a:p>
          <a:p>
            <a:pPr>
              <a:buFont typeface="Arial" panose="020B0604020202020204" pitchFamily="34" charset="0"/>
              <a:buChar char="•"/>
            </a:pPr>
            <a:r>
              <a:rPr lang="en-US" altLang="en-US" sz="3200" dirty="0"/>
              <a:t>Same work as non-exempt subordinates = non-exempt</a:t>
            </a:r>
          </a:p>
          <a:p>
            <a:pPr>
              <a:buFont typeface="Arial" panose="020B0604020202020204" pitchFamily="34" charset="0"/>
              <a:buChar char="•"/>
            </a:pPr>
            <a:r>
              <a:rPr lang="en-US" altLang="en-US" sz="3200" dirty="0"/>
              <a:t>Not just supervisor (must be in charge)</a:t>
            </a:r>
          </a:p>
          <a:p>
            <a:pPr>
              <a:buFont typeface="Arial" panose="020B0604020202020204" pitchFamily="34" charset="0"/>
              <a:buChar char="•"/>
            </a:pPr>
            <a:r>
              <a:rPr lang="en-US" altLang="en-US" sz="3200" dirty="0"/>
              <a:t>Easiest of three exemption criteria to use</a:t>
            </a:r>
          </a:p>
          <a:p>
            <a:pPr>
              <a:buFont typeface="Arial" panose="020B0604020202020204" pitchFamily="34" charset="0"/>
              <a:buChar char="•"/>
            </a:pPr>
            <a:r>
              <a:rPr lang="en-US" altLang="en-US" sz="3200" dirty="0"/>
              <a:t>May train employees in non-exempt duties </a:t>
            </a:r>
          </a:p>
        </p:txBody>
      </p:sp>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593C88C-A3D8-4BBD-B8F5-D4E2E06C0619}" type="slidenum">
              <a:rPr kumimoji="0" lang="en-US" altLang="en-US" sz="1400">
                <a:solidFill>
                  <a:schemeClr val="bg2"/>
                </a:solidFill>
                <a:latin typeface="Arial" panose="020B0604020202020204" pitchFamily="34" charset="0"/>
              </a:rPr>
              <a:pPr>
                <a:spcBef>
                  <a:spcPct val="50000"/>
                </a:spcBef>
                <a:buClrTx/>
                <a:buFontTx/>
                <a:buNone/>
              </a:pPr>
              <a:t>10</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86505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2584174" y="91440"/>
            <a:ext cx="8083825" cy="1029694"/>
          </a:xfrm>
        </p:spPr>
        <p:txBody>
          <a:bodyPr anchor="t">
            <a:normAutofit/>
          </a:bodyPr>
          <a:lstStyle/>
          <a:p>
            <a:pPr algn="ctr"/>
            <a:r>
              <a:rPr lang="en-US" altLang="en-US" sz="4900" dirty="0"/>
              <a:t>Administrative Duties</a:t>
            </a:r>
          </a:p>
        </p:txBody>
      </p:sp>
      <p:pic>
        <p:nvPicPr>
          <p:cNvPr id="35845"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584174" y="1052513"/>
            <a:ext cx="8541026" cy="4772746"/>
          </a:xfrm>
        </p:spPr>
      </p:pic>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88C8BFDD-B446-45B4-B119-15C1F35456DB}" type="slidenum">
              <a:rPr kumimoji="0" lang="en-US" altLang="en-US" sz="1400">
                <a:solidFill>
                  <a:schemeClr val="bg2"/>
                </a:solidFill>
                <a:latin typeface="Arial" panose="020B0604020202020204" pitchFamily="34" charset="0"/>
              </a:rPr>
              <a:pPr>
                <a:spcBef>
                  <a:spcPct val="50000"/>
                </a:spcBef>
                <a:buClrTx/>
                <a:buFontTx/>
                <a:buNone/>
              </a:pPr>
              <a:t>11</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16755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1025718" y="100584"/>
            <a:ext cx="7584882" cy="885378"/>
          </a:xfrm>
        </p:spPr>
        <p:txBody>
          <a:bodyPr anchor="t">
            <a:noAutofit/>
          </a:bodyPr>
          <a:lstStyle/>
          <a:p>
            <a:pPr algn="ctr"/>
            <a:r>
              <a:rPr lang="en-US" altLang="en-US" sz="4900" dirty="0"/>
              <a:t>Administrative Exemptions</a:t>
            </a:r>
          </a:p>
        </p:txBody>
      </p:sp>
      <p:sp>
        <p:nvSpPr>
          <p:cNvPr id="37893" name="Rectangle 3"/>
          <p:cNvSpPr>
            <a:spLocks noGrp="1" noChangeArrowheads="1"/>
          </p:cNvSpPr>
          <p:nvPr>
            <p:ph idx="1"/>
          </p:nvPr>
        </p:nvSpPr>
        <p:spPr>
          <a:xfrm>
            <a:off x="1025719" y="1967848"/>
            <a:ext cx="10564302" cy="3749140"/>
          </a:xfrm>
        </p:spPr>
        <p:txBody>
          <a:bodyPr>
            <a:noAutofit/>
          </a:bodyPr>
          <a:lstStyle/>
          <a:p>
            <a:pPr>
              <a:lnSpc>
                <a:spcPct val="90000"/>
              </a:lnSpc>
              <a:spcBef>
                <a:spcPts val="600"/>
              </a:spcBef>
              <a:buFont typeface="Arial" panose="020B0604020202020204" pitchFamily="34" charset="0"/>
              <a:buChar char="•"/>
            </a:pPr>
            <a:r>
              <a:rPr lang="en-US" altLang="en-US" sz="2400" dirty="0"/>
              <a:t>The employee must be compensated on a salary at a rate not less than $684 per week;</a:t>
            </a:r>
          </a:p>
          <a:p>
            <a:pPr marL="0" indent="0">
              <a:lnSpc>
                <a:spcPct val="90000"/>
              </a:lnSpc>
              <a:spcBef>
                <a:spcPts val="600"/>
              </a:spcBef>
              <a:buNone/>
            </a:pPr>
            <a:endParaRPr lang="en-US" altLang="en-US" sz="2400" dirty="0"/>
          </a:p>
          <a:p>
            <a:pPr>
              <a:lnSpc>
                <a:spcPct val="90000"/>
              </a:lnSpc>
              <a:spcBef>
                <a:spcPts val="600"/>
              </a:spcBef>
              <a:buFont typeface="Arial" panose="020B0604020202020204" pitchFamily="34" charset="0"/>
              <a:buChar char="•"/>
            </a:pPr>
            <a:r>
              <a:rPr lang="en-US" altLang="en-US" sz="2400" dirty="0"/>
              <a:t>The employee’s </a:t>
            </a:r>
            <a:r>
              <a:rPr lang="en-US" altLang="en-US" sz="2400" u="sng" dirty="0"/>
              <a:t>primary duty</a:t>
            </a:r>
            <a:r>
              <a:rPr lang="en-US" altLang="en-US" sz="2400" dirty="0"/>
              <a:t> is the performance of </a:t>
            </a:r>
            <a:r>
              <a:rPr lang="en-US" altLang="en-US" sz="2400" u="sng" dirty="0"/>
              <a:t>office or non-manual work</a:t>
            </a:r>
            <a:r>
              <a:rPr lang="en-US" altLang="en-US" sz="2400" dirty="0"/>
              <a:t> directly related to the</a:t>
            </a:r>
            <a:r>
              <a:rPr lang="en-US" altLang="en-US" sz="2400" u="sng" dirty="0"/>
              <a:t> management or general business operations</a:t>
            </a:r>
            <a:r>
              <a:rPr lang="en-US" altLang="en-US" sz="2400" dirty="0"/>
              <a:t> of the employer or the </a:t>
            </a:r>
            <a:r>
              <a:rPr lang="en-US" altLang="en-US" sz="2400" u="sng" dirty="0"/>
              <a:t>employer’s customers and</a:t>
            </a:r>
            <a:r>
              <a:rPr lang="en-US" altLang="en-US" sz="2400" dirty="0"/>
              <a:t>; </a:t>
            </a:r>
          </a:p>
          <a:p>
            <a:pPr marL="0" indent="0">
              <a:lnSpc>
                <a:spcPct val="90000"/>
              </a:lnSpc>
              <a:spcBef>
                <a:spcPts val="600"/>
              </a:spcBef>
              <a:buNone/>
            </a:pPr>
            <a:endParaRPr lang="en-US" altLang="en-US" sz="2400" dirty="0"/>
          </a:p>
          <a:p>
            <a:pPr>
              <a:spcBef>
                <a:spcPts val="600"/>
              </a:spcBef>
            </a:pPr>
            <a:r>
              <a:rPr lang="en-US" altLang="en-US" sz="2400" dirty="0"/>
              <a:t>The employee’s  </a:t>
            </a:r>
            <a:r>
              <a:rPr lang="en-US" altLang="en-US" sz="2400" b="1" dirty="0"/>
              <a:t>primary duty</a:t>
            </a:r>
            <a:r>
              <a:rPr lang="en-US" altLang="en-US" sz="2400" dirty="0"/>
              <a:t> includes the </a:t>
            </a:r>
            <a:r>
              <a:rPr lang="en-US" altLang="en-US" sz="2400" b="1" dirty="0">
                <a:solidFill>
                  <a:srgbClr val="FF0000"/>
                </a:solidFill>
              </a:rPr>
              <a:t>exercise of </a:t>
            </a:r>
            <a:r>
              <a:rPr lang="en-US" altLang="en-US" sz="2400" b="1" u="sng" dirty="0">
                <a:solidFill>
                  <a:srgbClr val="FF0000"/>
                </a:solidFill>
              </a:rPr>
              <a:t>discretion and independent judgment</a:t>
            </a:r>
            <a:r>
              <a:rPr lang="en-US" altLang="en-US" sz="2400" dirty="0">
                <a:solidFill>
                  <a:srgbClr val="FF0000"/>
                </a:solidFill>
              </a:rPr>
              <a:t> </a:t>
            </a:r>
            <a:r>
              <a:rPr lang="en-US" altLang="en-US" sz="2400" b="1" dirty="0">
                <a:solidFill>
                  <a:srgbClr val="FF0000"/>
                </a:solidFill>
              </a:rPr>
              <a:t>(key</a:t>
            </a:r>
            <a:r>
              <a:rPr lang="en-US" altLang="en-US" sz="2400" dirty="0"/>
              <a:t>) with </a:t>
            </a:r>
            <a:r>
              <a:rPr lang="en-US" altLang="en-US" sz="2400" b="1" u="sng" dirty="0">
                <a:solidFill>
                  <a:srgbClr val="FF0000"/>
                </a:solidFill>
              </a:rPr>
              <a:t>respect to</a:t>
            </a:r>
            <a:r>
              <a:rPr lang="en-US" altLang="en-US" sz="2400" dirty="0">
                <a:solidFill>
                  <a:srgbClr val="FF0000"/>
                </a:solidFill>
              </a:rPr>
              <a:t> </a:t>
            </a:r>
            <a:r>
              <a:rPr lang="en-US" altLang="en-US" sz="2400" b="1" u="sng" dirty="0">
                <a:solidFill>
                  <a:srgbClr val="FF0000"/>
                </a:solidFill>
              </a:rPr>
              <a:t>matters of significance</a:t>
            </a:r>
            <a:r>
              <a:rPr lang="en-US" altLang="en-US" sz="2400" b="1" u="sng" dirty="0"/>
              <a:t>. </a:t>
            </a:r>
            <a:r>
              <a:rPr lang="en-US" altLang="en-US" sz="2400" dirty="0"/>
              <a:t>(level or nature of work)</a:t>
            </a:r>
          </a:p>
          <a:p>
            <a:pPr>
              <a:lnSpc>
                <a:spcPct val="90000"/>
              </a:lnSpc>
              <a:spcBef>
                <a:spcPts val="600"/>
              </a:spcBef>
              <a:buFont typeface="Arial" panose="020B0604020202020204" pitchFamily="34" charset="0"/>
              <a:buChar char="•"/>
            </a:pPr>
            <a:endParaRPr lang="en-US" altLang="en-US" b="1" u="sng" dirty="0"/>
          </a:p>
          <a:p>
            <a:pPr>
              <a:lnSpc>
                <a:spcPct val="90000"/>
              </a:lnSpc>
              <a:buFont typeface="Arial" panose="020B0604020202020204" pitchFamily="34" charset="0"/>
              <a:buChar char="•"/>
            </a:pPr>
            <a:endParaRPr lang="en-US" altLang="en-US" dirty="0"/>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440051B8-9D76-41B2-B834-255A581C4E61}" type="slidenum">
              <a:rPr kumimoji="0" lang="en-US" altLang="en-US" sz="1400">
                <a:solidFill>
                  <a:schemeClr val="bg2"/>
                </a:solidFill>
                <a:latin typeface="Arial" panose="020B0604020202020204" pitchFamily="34" charset="0"/>
              </a:rPr>
              <a:pPr>
                <a:spcBef>
                  <a:spcPct val="50000"/>
                </a:spcBef>
                <a:buClrTx/>
                <a:buFontTx/>
                <a:buNone/>
              </a:pPr>
              <a:t>12</a:t>
            </a:fld>
            <a:endParaRPr kumimoji="0" lang="en-US" altLang="en-US" sz="1400" dirty="0">
              <a:solidFill>
                <a:schemeClr val="bg2"/>
              </a:solidFill>
              <a:latin typeface="Arial" panose="020B0604020202020204" pitchFamily="34" charset="0"/>
            </a:endParaRPr>
          </a:p>
        </p:txBody>
      </p:sp>
      <p:sp>
        <p:nvSpPr>
          <p:cNvPr id="7" name="Rectangle 2"/>
          <p:cNvSpPr txBox="1">
            <a:spLocks noChangeArrowheads="1"/>
          </p:cNvSpPr>
          <p:nvPr/>
        </p:nvSpPr>
        <p:spPr bwMode="auto">
          <a:xfrm>
            <a:off x="1025718" y="1049572"/>
            <a:ext cx="10564302" cy="85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a:defRPr/>
            </a:pPr>
            <a:r>
              <a:rPr lang="en-US" sz="2800" dirty="0">
                <a:solidFill>
                  <a:schemeClr val="tx1"/>
                </a:solidFill>
                <a:latin typeface="+mn-lt"/>
              </a:rPr>
              <a:t>To qualify for administrative exemption, all of the following tests must be met:</a:t>
            </a:r>
          </a:p>
        </p:txBody>
      </p:sp>
    </p:spTree>
    <p:custDataLst>
      <p:tags r:id="rId1"/>
    </p:custDataLst>
    <p:extLst>
      <p:ext uri="{BB962C8B-B14F-4D97-AF65-F5344CB8AC3E}">
        <p14:creationId xmlns:p14="http://schemas.microsoft.com/office/powerpoint/2010/main" val="194813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818984" y="166036"/>
            <a:ext cx="8309112" cy="1388443"/>
          </a:xfrm>
        </p:spPr>
        <p:txBody>
          <a:bodyPr anchor="t">
            <a:noAutofit/>
          </a:bodyPr>
          <a:lstStyle/>
          <a:p>
            <a:pPr algn="ctr">
              <a:defRPr/>
            </a:pPr>
            <a:r>
              <a:rPr lang="en-US" sz="4900" dirty="0"/>
              <a:t>Administrative Criteria Guidelines</a:t>
            </a:r>
          </a:p>
        </p:txBody>
      </p:sp>
      <p:sp>
        <p:nvSpPr>
          <p:cNvPr id="20485" name="Rectangle 3"/>
          <p:cNvSpPr>
            <a:spLocks noGrp="1" noChangeArrowheads="1"/>
          </p:cNvSpPr>
          <p:nvPr>
            <p:ph idx="1"/>
          </p:nvPr>
        </p:nvSpPr>
        <p:spPr>
          <a:xfrm>
            <a:off x="818984" y="1701579"/>
            <a:ext cx="11038666" cy="3880237"/>
          </a:xfrm>
        </p:spPr>
        <p:txBody>
          <a:bodyPr>
            <a:normAutofit fontScale="62500" lnSpcReduction="20000"/>
          </a:bodyPr>
          <a:lstStyle/>
          <a:p>
            <a:pPr>
              <a:lnSpc>
                <a:spcPct val="90000"/>
              </a:lnSpc>
              <a:buFont typeface="Arial" charset="0"/>
              <a:buChar char="•"/>
              <a:defRPr/>
            </a:pPr>
            <a:r>
              <a:rPr lang="en-US" sz="3000" dirty="0"/>
              <a:t>Only use the administrative exemption if executive or professional does not apply</a:t>
            </a:r>
          </a:p>
          <a:p>
            <a:pPr marL="0" indent="0">
              <a:lnSpc>
                <a:spcPct val="90000"/>
              </a:lnSpc>
              <a:buNone/>
              <a:defRPr/>
            </a:pPr>
            <a:endParaRPr lang="en-US" sz="3000" dirty="0"/>
          </a:p>
          <a:p>
            <a:pPr>
              <a:lnSpc>
                <a:spcPct val="90000"/>
              </a:lnSpc>
              <a:buFont typeface="Arial" charset="0"/>
              <a:buChar char="•"/>
              <a:defRPr/>
            </a:pPr>
            <a:r>
              <a:rPr lang="en-US" sz="3000" dirty="0"/>
              <a:t>MUST have exercise of independent discretion and judgment to qualify for this exemption</a:t>
            </a:r>
          </a:p>
          <a:p>
            <a:pPr marL="0" indent="0">
              <a:lnSpc>
                <a:spcPct val="90000"/>
              </a:lnSpc>
              <a:buNone/>
              <a:defRPr/>
            </a:pPr>
            <a:endParaRPr lang="en-US" sz="3000" dirty="0"/>
          </a:p>
          <a:p>
            <a:pPr>
              <a:lnSpc>
                <a:spcPct val="80000"/>
              </a:lnSpc>
              <a:buFont typeface="Arial" charset="0"/>
              <a:buChar char="•"/>
              <a:defRPr/>
            </a:pPr>
            <a:r>
              <a:rPr lang="en-US" sz="3000" dirty="0"/>
              <a:t>Work must be directly related to assisting with the running or servicing of the business</a:t>
            </a:r>
          </a:p>
          <a:p>
            <a:pPr>
              <a:lnSpc>
                <a:spcPct val="80000"/>
              </a:lnSpc>
              <a:buFont typeface="Arial" charset="0"/>
              <a:buChar char="•"/>
              <a:defRPr/>
            </a:pPr>
            <a:endParaRPr lang="en-US" sz="3000" dirty="0"/>
          </a:p>
          <a:p>
            <a:pPr>
              <a:lnSpc>
                <a:spcPct val="80000"/>
              </a:lnSpc>
              <a:buFont typeface="Arial" charset="0"/>
              <a:buChar char="•"/>
              <a:defRPr/>
            </a:pPr>
            <a:r>
              <a:rPr lang="en-US" sz="3000" dirty="0"/>
              <a:t>Does not include working on a manufacturing production line or selling a product in a retail or service establishment (no production type duties)</a:t>
            </a:r>
          </a:p>
          <a:p>
            <a:pPr>
              <a:lnSpc>
                <a:spcPct val="80000"/>
              </a:lnSpc>
              <a:buFont typeface="Arial" charset="0"/>
              <a:buChar char="•"/>
              <a:defRPr/>
            </a:pPr>
            <a:endParaRPr lang="en-US" sz="3000" dirty="0"/>
          </a:p>
          <a:p>
            <a:pPr>
              <a:lnSpc>
                <a:spcPct val="80000"/>
              </a:lnSpc>
              <a:buFont typeface="Arial" charset="0"/>
              <a:buChar char="•"/>
              <a:defRPr/>
            </a:pPr>
            <a:r>
              <a:rPr lang="en-US" sz="3000" dirty="0"/>
              <a:t>Most disputed titles are Accountant, Administrative Assistant and Executive Secretary.</a:t>
            </a:r>
          </a:p>
          <a:p>
            <a:pPr>
              <a:lnSpc>
                <a:spcPct val="80000"/>
              </a:lnSpc>
              <a:buFont typeface="Arial" charset="0"/>
              <a:buChar char="•"/>
              <a:defRPr/>
            </a:pPr>
            <a:endParaRPr lang="en-US" sz="3000" dirty="0"/>
          </a:p>
          <a:p>
            <a:pPr>
              <a:lnSpc>
                <a:spcPct val="80000"/>
              </a:lnSpc>
              <a:buFont typeface="Arial" charset="0"/>
              <a:buChar char="•"/>
              <a:defRPr/>
            </a:pPr>
            <a:r>
              <a:rPr lang="en-US" sz="3000" dirty="0"/>
              <a:t>When in doubt, leave non-exempt</a:t>
            </a:r>
          </a:p>
          <a:p>
            <a:pPr marL="0" indent="0">
              <a:lnSpc>
                <a:spcPct val="90000"/>
              </a:lnSpc>
              <a:buNone/>
              <a:defRPr/>
            </a:pPr>
            <a:r>
              <a:rPr lang="en-US" sz="2400" dirty="0"/>
              <a:t>	</a:t>
            </a:r>
          </a:p>
        </p:txBody>
      </p:sp>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54ABC413-D1D9-4402-B4E7-9E5F6467E465}" type="slidenum">
              <a:rPr kumimoji="0" lang="en-US" altLang="en-US" sz="1400">
                <a:solidFill>
                  <a:schemeClr val="bg2"/>
                </a:solidFill>
                <a:latin typeface="Arial" panose="020B0604020202020204" pitchFamily="34" charset="0"/>
              </a:rPr>
              <a:pPr>
                <a:spcBef>
                  <a:spcPct val="50000"/>
                </a:spcBef>
                <a:buClrTx/>
                <a:buFontTx/>
                <a:buNone/>
              </a:pPr>
              <a:t>13</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39451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1038264" y="228601"/>
            <a:ext cx="10738446" cy="1444751"/>
          </a:xfrm>
        </p:spPr>
        <p:txBody>
          <a:bodyPr anchor="t">
            <a:noAutofit/>
          </a:bodyPr>
          <a:lstStyle/>
          <a:p>
            <a:pPr algn="ctr"/>
            <a:r>
              <a:rPr lang="en-US" altLang="en-US" sz="4900" dirty="0"/>
              <a:t>Management or General Business Operations (not limited to)</a:t>
            </a:r>
          </a:p>
        </p:txBody>
      </p:sp>
      <p:sp>
        <p:nvSpPr>
          <p:cNvPr id="44037" name="Rectangle 3"/>
          <p:cNvSpPr>
            <a:spLocks noGrp="1" noChangeArrowheads="1"/>
          </p:cNvSpPr>
          <p:nvPr>
            <p:ph sz="half" idx="1"/>
          </p:nvPr>
        </p:nvSpPr>
        <p:spPr>
          <a:xfrm>
            <a:off x="1038264" y="1798637"/>
            <a:ext cx="5133936" cy="3854739"/>
          </a:xfrm>
        </p:spPr>
        <p:txBody>
          <a:bodyPr>
            <a:normAutofit fontScale="85000" lnSpcReduction="20000"/>
          </a:bodyPr>
          <a:lstStyle/>
          <a:p>
            <a:pPr>
              <a:lnSpc>
                <a:spcPct val="90000"/>
              </a:lnSpc>
              <a:buFont typeface="Arial" panose="020B0604020202020204" pitchFamily="34" charset="0"/>
              <a:buChar char="•"/>
            </a:pPr>
            <a:r>
              <a:rPr lang="en-US" altLang="en-US" sz="2400" dirty="0"/>
              <a:t>Tax</a:t>
            </a:r>
          </a:p>
          <a:p>
            <a:pPr>
              <a:lnSpc>
                <a:spcPct val="90000"/>
              </a:lnSpc>
              <a:buFont typeface="Arial" panose="020B0604020202020204" pitchFamily="34" charset="0"/>
              <a:buChar char="•"/>
            </a:pPr>
            <a:r>
              <a:rPr lang="en-US" altLang="en-US" sz="2400" dirty="0"/>
              <a:t>Finance</a:t>
            </a:r>
          </a:p>
          <a:p>
            <a:pPr>
              <a:lnSpc>
                <a:spcPct val="90000"/>
              </a:lnSpc>
              <a:buFont typeface="Arial" panose="020B0604020202020204" pitchFamily="34" charset="0"/>
              <a:buChar char="•"/>
            </a:pPr>
            <a:r>
              <a:rPr lang="en-US" altLang="en-US" sz="2400" dirty="0"/>
              <a:t>Accounting</a:t>
            </a:r>
          </a:p>
          <a:p>
            <a:pPr>
              <a:lnSpc>
                <a:spcPct val="90000"/>
              </a:lnSpc>
              <a:buFont typeface="Arial" panose="020B0604020202020204" pitchFamily="34" charset="0"/>
              <a:buChar char="•"/>
            </a:pPr>
            <a:r>
              <a:rPr lang="en-US" altLang="en-US" sz="2400" dirty="0"/>
              <a:t>Budgeting</a:t>
            </a:r>
          </a:p>
          <a:p>
            <a:pPr>
              <a:lnSpc>
                <a:spcPct val="90000"/>
              </a:lnSpc>
              <a:buFont typeface="Arial" panose="020B0604020202020204" pitchFamily="34" charset="0"/>
              <a:buChar char="•"/>
            </a:pPr>
            <a:r>
              <a:rPr lang="en-US" altLang="en-US" sz="2400" dirty="0"/>
              <a:t>Auditing</a:t>
            </a:r>
          </a:p>
          <a:p>
            <a:pPr>
              <a:lnSpc>
                <a:spcPct val="90000"/>
              </a:lnSpc>
              <a:buFont typeface="Arial" panose="020B0604020202020204" pitchFamily="34" charset="0"/>
              <a:buChar char="•"/>
            </a:pPr>
            <a:r>
              <a:rPr lang="en-US" altLang="en-US" sz="2400" dirty="0"/>
              <a:t>Insurance</a:t>
            </a:r>
          </a:p>
          <a:p>
            <a:pPr>
              <a:lnSpc>
                <a:spcPct val="90000"/>
              </a:lnSpc>
              <a:buFont typeface="Arial" panose="020B0604020202020204" pitchFamily="34" charset="0"/>
              <a:buChar char="•"/>
            </a:pPr>
            <a:r>
              <a:rPr lang="en-US" altLang="en-US" sz="2400" dirty="0"/>
              <a:t>Quality Control</a:t>
            </a:r>
          </a:p>
          <a:p>
            <a:pPr>
              <a:lnSpc>
                <a:spcPct val="90000"/>
              </a:lnSpc>
              <a:buFont typeface="Arial" panose="020B0604020202020204" pitchFamily="34" charset="0"/>
              <a:buChar char="•"/>
            </a:pPr>
            <a:r>
              <a:rPr lang="en-US" altLang="en-US" sz="2400" dirty="0"/>
              <a:t>Purchasing</a:t>
            </a:r>
          </a:p>
          <a:p>
            <a:pPr>
              <a:lnSpc>
                <a:spcPct val="90000"/>
              </a:lnSpc>
              <a:buFont typeface="Arial" panose="020B0604020202020204" pitchFamily="34" charset="0"/>
              <a:buChar char="•"/>
            </a:pPr>
            <a:r>
              <a:rPr lang="en-US" altLang="en-US" sz="2400" dirty="0"/>
              <a:t>Procurement</a:t>
            </a:r>
          </a:p>
          <a:p>
            <a:pPr>
              <a:lnSpc>
                <a:spcPct val="90000"/>
              </a:lnSpc>
              <a:buFont typeface="Arial" panose="020B0604020202020204" pitchFamily="34" charset="0"/>
              <a:buChar char="•"/>
            </a:pPr>
            <a:r>
              <a:rPr lang="en-US" altLang="en-US" sz="2400" dirty="0"/>
              <a:t>Advertising</a:t>
            </a:r>
          </a:p>
          <a:p>
            <a:pPr>
              <a:lnSpc>
                <a:spcPct val="90000"/>
              </a:lnSpc>
              <a:buFont typeface="Arial" panose="020B0604020202020204" pitchFamily="34" charset="0"/>
              <a:buChar char="•"/>
            </a:pPr>
            <a:r>
              <a:rPr lang="en-US" altLang="en-US" sz="2400" dirty="0"/>
              <a:t>Marketing</a:t>
            </a:r>
          </a:p>
        </p:txBody>
      </p:sp>
      <p:sp>
        <p:nvSpPr>
          <p:cNvPr id="44038" name="Rectangle 4"/>
          <p:cNvSpPr>
            <a:spLocks noGrp="1" noChangeArrowheads="1"/>
          </p:cNvSpPr>
          <p:nvPr>
            <p:ph sz="half" idx="2"/>
          </p:nvPr>
        </p:nvSpPr>
        <p:spPr>
          <a:xfrm>
            <a:off x="5939625" y="1877803"/>
            <a:ext cx="4415624" cy="3775573"/>
          </a:xfrm>
        </p:spPr>
        <p:txBody>
          <a:bodyPr>
            <a:normAutofit fontScale="85000" lnSpcReduction="20000"/>
          </a:bodyPr>
          <a:lstStyle/>
          <a:p>
            <a:pPr>
              <a:lnSpc>
                <a:spcPct val="90000"/>
              </a:lnSpc>
              <a:buFont typeface="Arial" panose="020B0604020202020204" pitchFamily="34" charset="0"/>
              <a:buChar char="•"/>
            </a:pPr>
            <a:r>
              <a:rPr lang="en-US" altLang="en-US" sz="2400" dirty="0"/>
              <a:t>Research</a:t>
            </a:r>
          </a:p>
          <a:p>
            <a:pPr>
              <a:lnSpc>
                <a:spcPct val="90000"/>
              </a:lnSpc>
              <a:buFont typeface="Arial" panose="020B0604020202020204" pitchFamily="34" charset="0"/>
              <a:buChar char="•"/>
            </a:pPr>
            <a:r>
              <a:rPr lang="en-US" altLang="en-US" sz="2400" dirty="0"/>
              <a:t>Safety and Health</a:t>
            </a:r>
          </a:p>
          <a:p>
            <a:pPr>
              <a:lnSpc>
                <a:spcPct val="90000"/>
              </a:lnSpc>
              <a:buFont typeface="Arial" panose="020B0604020202020204" pitchFamily="34" charset="0"/>
              <a:buChar char="•"/>
            </a:pPr>
            <a:r>
              <a:rPr lang="en-US" altLang="en-US" sz="2400" dirty="0"/>
              <a:t>Human Resources</a:t>
            </a:r>
          </a:p>
          <a:p>
            <a:pPr>
              <a:lnSpc>
                <a:spcPct val="90000"/>
              </a:lnSpc>
              <a:buFont typeface="Arial" panose="020B0604020202020204" pitchFamily="34" charset="0"/>
              <a:buChar char="•"/>
            </a:pPr>
            <a:r>
              <a:rPr lang="en-US" altLang="en-US" sz="2400" dirty="0"/>
              <a:t>Employee Benefits</a:t>
            </a:r>
          </a:p>
          <a:p>
            <a:pPr>
              <a:lnSpc>
                <a:spcPct val="90000"/>
              </a:lnSpc>
              <a:buFont typeface="Arial" panose="020B0604020202020204" pitchFamily="34" charset="0"/>
              <a:buChar char="•"/>
            </a:pPr>
            <a:r>
              <a:rPr lang="en-US" altLang="en-US" sz="2400" dirty="0"/>
              <a:t>Labor Relations</a:t>
            </a:r>
          </a:p>
          <a:p>
            <a:pPr>
              <a:lnSpc>
                <a:spcPct val="90000"/>
              </a:lnSpc>
              <a:buFont typeface="Arial" panose="020B0604020202020204" pitchFamily="34" charset="0"/>
              <a:buChar char="•"/>
            </a:pPr>
            <a:r>
              <a:rPr lang="en-US" altLang="en-US" sz="2400" dirty="0"/>
              <a:t>Public and Government Relations</a:t>
            </a:r>
          </a:p>
          <a:p>
            <a:pPr>
              <a:lnSpc>
                <a:spcPct val="90000"/>
              </a:lnSpc>
              <a:buFont typeface="Arial" panose="020B0604020202020204" pitchFamily="34" charset="0"/>
              <a:buChar char="•"/>
            </a:pPr>
            <a:r>
              <a:rPr lang="en-US" altLang="en-US" sz="2400" dirty="0"/>
              <a:t>Legal and Regulatory Compliance</a:t>
            </a:r>
          </a:p>
          <a:p>
            <a:pPr>
              <a:lnSpc>
                <a:spcPct val="90000"/>
              </a:lnSpc>
              <a:buFont typeface="Arial" panose="020B0604020202020204" pitchFamily="34" charset="0"/>
              <a:buChar char="•"/>
            </a:pPr>
            <a:r>
              <a:rPr lang="en-US" altLang="en-US" sz="2400" dirty="0"/>
              <a:t>Computer Network, Internet and Database Administration</a:t>
            </a:r>
          </a:p>
        </p:txBody>
      </p:sp>
      <p:sp>
        <p:nvSpPr>
          <p:cNvPr id="440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D643611F-1CFE-431E-AF86-F8862E969E23}" type="slidenum">
              <a:rPr kumimoji="0" lang="en-US" altLang="en-US" sz="1400">
                <a:solidFill>
                  <a:schemeClr val="bg2"/>
                </a:solidFill>
                <a:latin typeface="Arial" panose="020B0604020202020204" pitchFamily="34" charset="0"/>
              </a:rPr>
              <a:pPr>
                <a:spcBef>
                  <a:spcPct val="50000"/>
                </a:spcBef>
                <a:buClrTx/>
                <a:buFontTx/>
                <a:buNone/>
              </a:pPr>
              <a:t>14</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50908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896112" y="73153"/>
            <a:ext cx="10457688" cy="1617536"/>
          </a:xfrm>
        </p:spPr>
        <p:txBody>
          <a:bodyPr anchor="t">
            <a:normAutofit/>
          </a:bodyPr>
          <a:lstStyle/>
          <a:p>
            <a:pPr algn="ctr"/>
            <a:r>
              <a:rPr lang="en-US" altLang="en-US" sz="4900" dirty="0"/>
              <a:t>Learned Professional Duties</a:t>
            </a:r>
          </a:p>
        </p:txBody>
      </p:sp>
      <p:graphicFrame>
        <p:nvGraphicFramePr>
          <p:cNvPr id="48133" name="Object 3"/>
          <p:cNvGraphicFramePr>
            <a:graphicFrameLocks noGrp="1" noChangeAspect="1"/>
          </p:cNvGraphicFramePr>
          <p:nvPr>
            <p:ph idx="1"/>
            <p:extLst>
              <p:ext uri="{D42A27DB-BD31-4B8C-83A1-F6EECF244321}">
                <p14:modId xmlns:p14="http://schemas.microsoft.com/office/powerpoint/2010/main" val="1719985394"/>
              </p:ext>
            </p:extLst>
          </p:nvPr>
        </p:nvGraphicFramePr>
        <p:xfrm>
          <a:off x="4230433" y="1690687"/>
          <a:ext cx="4589717" cy="3970641"/>
        </p:xfrm>
        <a:graphic>
          <a:graphicData uri="http://schemas.openxmlformats.org/presentationml/2006/ole">
            <mc:AlternateContent xmlns:mc="http://schemas.openxmlformats.org/markup-compatibility/2006">
              <mc:Choice xmlns:v="urn:schemas-microsoft-com:vml" Requires="v">
                <p:oleObj name="Clip" r:id="rId4" imgW="1821485" imgH="1717243" progId="MS_ClipArt_Gallery.5">
                  <p:embed/>
                </p:oleObj>
              </mc:Choice>
              <mc:Fallback>
                <p:oleObj name="Clip" r:id="rId4" imgW="1821485" imgH="1717243" progId="MS_ClipArt_Gallery.5">
                  <p:embed/>
                  <p:pic>
                    <p:nvPicPr>
                      <p:cNvPr id="4813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433" y="1690687"/>
                        <a:ext cx="4589717" cy="3970641"/>
                      </a:xfrm>
                      <a:prstGeom prst="rect">
                        <a:avLst/>
                      </a:prstGeom>
                      <a:noFill/>
                      <a:ln>
                        <a:noFill/>
                      </a:ln>
                    </p:spPr>
                  </p:pic>
                </p:oleObj>
              </mc:Fallback>
            </mc:AlternateContent>
          </a:graphicData>
        </a:graphic>
      </p:graphicFrame>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34B9EA8-B770-4767-AC3E-3797B21E16F6}" type="slidenum">
              <a:rPr kumimoji="0" lang="en-US" altLang="en-US" sz="1400">
                <a:solidFill>
                  <a:schemeClr val="bg2"/>
                </a:solidFill>
                <a:latin typeface="Arial" panose="020B0604020202020204" pitchFamily="34" charset="0"/>
              </a:rPr>
              <a:pPr>
                <a:spcBef>
                  <a:spcPct val="50000"/>
                </a:spcBef>
                <a:buClrTx/>
                <a:buFontTx/>
                <a:buNone/>
              </a:pPr>
              <a:t>15</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68065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1375576" y="73152"/>
            <a:ext cx="10214444" cy="782597"/>
          </a:xfrm>
        </p:spPr>
        <p:txBody>
          <a:bodyPr anchor="t">
            <a:normAutofit/>
          </a:bodyPr>
          <a:lstStyle/>
          <a:p>
            <a:pPr algn="ctr"/>
            <a:r>
              <a:rPr lang="en-US" altLang="en-US" sz="4900" dirty="0"/>
              <a:t>Learned Professional</a:t>
            </a:r>
          </a:p>
        </p:txBody>
      </p:sp>
      <p:sp>
        <p:nvSpPr>
          <p:cNvPr id="50181" name="Rectangle 3"/>
          <p:cNvSpPr>
            <a:spLocks noGrp="1" noChangeArrowheads="1"/>
          </p:cNvSpPr>
          <p:nvPr>
            <p:ph idx="1"/>
          </p:nvPr>
        </p:nvSpPr>
        <p:spPr>
          <a:xfrm>
            <a:off x="1375576" y="1964201"/>
            <a:ext cx="9791534" cy="3713030"/>
          </a:xfrm>
        </p:spPr>
        <p:txBody>
          <a:bodyPr>
            <a:normAutofit fontScale="92500" lnSpcReduction="10000"/>
          </a:bodyPr>
          <a:lstStyle/>
          <a:p>
            <a:pPr>
              <a:lnSpc>
                <a:spcPct val="90000"/>
              </a:lnSpc>
              <a:buFont typeface="Arial" panose="020B0604020202020204" pitchFamily="34" charset="0"/>
              <a:buChar char="•"/>
            </a:pPr>
            <a:r>
              <a:rPr lang="en-US" altLang="en-US" sz="2600" dirty="0"/>
              <a:t>The employee must be </a:t>
            </a:r>
            <a:r>
              <a:rPr lang="en-US" altLang="en-US" sz="2600" dirty="0">
                <a:solidFill>
                  <a:srgbClr val="FF0000"/>
                </a:solidFill>
              </a:rPr>
              <a:t>compensated</a:t>
            </a:r>
            <a:r>
              <a:rPr lang="en-US" altLang="en-US" sz="2600" dirty="0"/>
              <a:t> on a salary basis at a rate not less than $684 per week</a:t>
            </a:r>
          </a:p>
          <a:p>
            <a:pPr>
              <a:lnSpc>
                <a:spcPct val="90000"/>
              </a:lnSpc>
              <a:buFont typeface="Arial" panose="020B0604020202020204" pitchFamily="34" charset="0"/>
              <a:buChar char="•"/>
            </a:pPr>
            <a:r>
              <a:rPr lang="en-US" altLang="en-US" sz="2600" dirty="0"/>
              <a:t>The employee’s </a:t>
            </a:r>
            <a:r>
              <a:rPr lang="en-US" altLang="en-US" sz="2600" u="sng" dirty="0"/>
              <a:t>primary duty</a:t>
            </a:r>
            <a:r>
              <a:rPr lang="en-US" altLang="en-US" sz="2600" dirty="0"/>
              <a:t> must be the performance of work requiring </a:t>
            </a:r>
            <a:r>
              <a:rPr lang="en-US" altLang="en-US" sz="2600" u="sng" dirty="0">
                <a:solidFill>
                  <a:srgbClr val="FF0000"/>
                </a:solidFill>
              </a:rPr>
              <a:t>advanced knowledge, requiring consistent use of discretion and judgment</a:t>
            </a:r>
            <a:endParaRPr lang="en-US" altLang="en-US" sz="2600" dirty="0"/>
          </a:p>
          <a:p>
            <a:pPr>
              <a:lnSpc>
                <a:spcPct val="90000"/>
              </a:lnSpc>
              <a:buFont typeface="Arial" panose="020B0604020202020204" pitchFamily="34" charset="0"/>
              <a:buChar char="•"/>
            </a:pPr>
            <a:r>
              <a:rPr lang="en-US" altLang="en-US" sz="2600" dirty="0"/>
              <a:t>In a </a:t>
            </a:r>
            <a:r>
              <a:rPr lang="en-US" altLang="en-US" sz="2600" u="sng" dirty="0"/>
              <a:t>field of science or learning, and</a:t>
            </a:r>
          </a:p>
          <a:p>
            <a:pPr>
              <a:lnSpc>
                <a:spcPct val="90000"/>
              </a:lnSpc>
              <a:buFont typeface="Arial" panose="020B0604020202020204" pitchFamily="34" charset="0"/>
              <a:buChar char="•"/>
            </a:pPr>
            <a:r>
              <a:rPr lang="en-US" altLang="en-US" sz="2600" u="sng" dirty="0"/>
              <a:t>Customarily</a:t>
            </a:r>
            <a:r>
              <a:rPr lang="en-US" altLang="en-US" sz="2600" dirty="0"/>
              <a:t> acquired by a </a:t>
            </a:r>
            <a:r>
              <a:rPr lang="en-US" altLang="en-US" sz="2600" u="sng" dirty="0"/>
              <a:t>prolonged course of specialized intellectual instruction</a:t>
            </a:r>
          </a:p>
          <a:p>
            <a:pPr>
              <a:lnSpc>
                <a:spcPct val="90000"/>
              </a:lnSpc>
              <a:buFont typeface="Arial" panose="020B0604020202020204" pitchFamily="34" charset="0"/>
              <a:buChar char="•"/>
            </a:pPr>
            <a:r>
              <a:rPr lang="en-US" altLang="en-US" sz="2600" dirty="0"/>
              <a:t>Professional exemption means that only occupations that customarily require advanced specialized degrees may be considered as “Learned Professional Fields” </a:t>
            </a:r>
          </a:p>
        </p:txBody>
      </p:sp>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53218068-CC74-4BFD-8066-5B5915051C79}" type="slidenum">
              <a:rPr kumimoji="0" lang="en-US" altLang="en-US" sz="1400">
                <a:solidFill>
                  <a:schemeClr val="bg2"/>
                </a:solidFill>
                <a:latin typeface="Arial" panose="020B0604020202020204" pitchFamily="34" charset="0"/>
              </a:rPr>
              <a:pPr>
                <a:spcBef>
                  <a:spcPct val="50000"/>
                </a:spcBef>
                <a:buClrTx/>
                <a:buFontTx/>
                <a:buNone/>
              </a:pPr>
              <a:t>16</a:t>
            </a:fld>
            <a:endParaRPr kumimoji="0" lang="en-US" altLang="en-US" sz="1400" dirty="0">
              <a:solidFill>
                <a:schemeClr val="bg2"/>
              </a:solidFill>
              <a:latin typeface="Arial" panose="020B0604020202020204" pitchFamily="34" charset="0"/>
            </a:endParaRPr>
          </a:p>
        </p:txBody>
      </p:sp>
      <p:sp>
        <p:nvSpPr>
          <p:cNvPr id="2" name="Rectangle 1"/>
          <p:cNvSpPr/>
          <p:nvPr/>
        </p:nvSpPr>
        <p:spPr>
          <a:xfrm>
            <a:off x="1375576" y="935490"/>
            <a:ext cx="10214444" cy="948970"/>
          </a:xfrm>
          <a:prstGeom prst="rect">
            <a:avLst/>
          </a:prstGeom>
        </p:spPr>
        <p:txBody>
          <a:bodyPr wrap="square">
            <a:spAutoFit/>
          </a:bodyPr>
          <a:lstStyle/>
          <a:p>
            <a:pPr>
              <a:defRPr/>
            </a:pPr>
            <a:r>
              <a:rPr lang="en-US" sz="2800" dirty="0"/>
              <a:t>To qualify for the professional exemption, all of the following tests must be met:</a:t>
            </a:r>
          </a:p>
        </p:txBody>
      </p:sp>
    </p:spTree>
    <p:custDataLst>
      <p:tags r:id="rId1"/>
    </p:custDataLst>
    <p:extLst>
      <p:ext uri="{BB962C8B-B14F-4D97-AF65-F5344CB8AC3E}">
        <p14:creationId xmlns:p14="http://schemas.microsoft.com/office/powerpoint/2010/main" val="415332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026"/>
          <p:cNvSpPr>
            <a:spLocks noGrp="1" noChangeArrowheads="1"/>
          </p:cNvSpPr>
          <p:nvPr>
            <p:ph type="title"/>
          </p:nvPr>
        </p:nvSpPr>
        <p:spPr>
          <a:xfrm>
            <a:off x="832756" y="100584"/>
            <a:ext cx="10458451" cy="1075073"/>
          </a:xfrm>
        </p:spPr>
        <p:txBody>
          <a:bodyPr anchor="t">
            <a:normAutofit/>
          </a:bodyPr>
          <a:lstStyle/>
          <a:p>
            <a:pPr algn="ctr"/>
            <a:r>
              <a:rPr lang="en-US" altLang="en-US" dirty="0"/>
              <a:t>Advanced Knowledge</a:t>
            </a:r>
          </a:p>
        </p:txBody>
      </p:sp>
      <p:sp>
        <p:nvSpPr>
          <p:cNvPr id="52229" name="Rectangle 1027"/>
          <p:cNvSpPr>
            <a:spLocks noGrp="1" noChangeArrowheads="1"/>
          </p:cNvSpPr>
          <p:nvPr>
            <p:ph idx="1"/>
          </p:nvPr>
        </p:nvSpPr>
        <p:spPr>
          <a:xfrm>
            <a:off x="832756" y="1242695"/>
            <a:ext cx="10860134" cy="4439648"/>
          </a:xfrm>
        </p:spPr>
        <p:txBody>
          <a:bodyPr>
            <a:normAutofit fontScale="92500"/>
          </a:bodyPr>
          <a:lstStyle/>
          <a:p>
            <a:pPr>
              <a:lnSpc>
                <a:spcPct val="90000"/>
              </a:lnSpc>
              <a:buFont typeface="Arial" panose="020B0604020202020204" pitchFamily="34" charset="0"/>
              <a:buChar char="•"/>
            </a:pPr>
            <a:r>
              <a:rPr lang="en-US" altLang="en-US" dirty="0"/>
              <a:t>Predominately intellectual in character</a:t>
            </a:r>
          </a:p>
          <a:p>
            <a:pPr>
              <a:lnSpc>
                <a:spcPct val="90000"/>
              </a:lnSpc>
              <a:buFont typeface="Arial" panose="020B0604020202020204" pitchFamily="34" charset="0"/>
              <a:buChar char="•"/>
            </a:pPr>
            <a:r>
              <a:rPr lang="en-US" altLang="en-US" dirty="0"/>
              <a:t>Includes work requiring the </a:t>
            </a:r>
            <a:r>
              <a:rPr lang="en-US" altLang="en-US" b="1" dirty="0">
                <a:solidFill>
                  <a:srgbClr val="FF0000"/>
                </a:solidFill>
              </a:rPr>
              <a:t>consistent</a:t>
            </a:r>
            <a:r>
              <a:rPr lang="en-US" altLang="en-US" b="1" dirty="0"/>
              <a:t> </a:t>
            </a:r>
            <a:r>
              <a:rPr lang="en-US" altLang="en-US" dirty="0"/>
              <a:t>exercise of discretion and judgment</a:t>
            </a:r>
          </a:p>
          <a:p>
            <a:pPr>
              <a:lnSpc>
                <a:spcPct val="90000"/>
              </a:lnSpc>
              <a:buFont typeface="Arial" panose="020B0604020202020204" pitchFamily="34" charset="0"/>
              <a:buChar char="•"/>
            </a:pPr>
            <a:r>
              <a:rPr lang="en-US" altLang="en-US" dirty="0"/>
              <a:t>The advanced knowledge is generally used to analyze, interpret or make deductions from varying facts or circumstances</a:t>
            </a:r>
          </a:p>
          <a:p>
            <a:pPr>
              <a:lnSpc>
                <a:spcPct val="90000"/>
              </a:lnSpc>
              <a:buFont typeface="Arial" panose="020B0604020202020204" pitchFamily="34" charset="0"/>
              <a:buChar char="•"/>
            </a:pPr>
            <a:r>
              <a:rPr lang="en-US" altLang="en-US" b="1" i="1" u="sng" dirty="0">
                <a:solidFill>
                  <a:srgbClr val="FF0000"/>
                </a:solidFill>
              </a:rPr>
              <a:t>Not</a:t>
            </a:r>
            <a:r>
              <a:rPr lang="en-US" altLang="en-US" b="1" i="1" u="sng" dirty="0">
                <a:solidFill>
                  <a:srgbClr val="FFFF00"/>
                </a:solidFill>
              </a:rPr>
              <a:t> </a:t>
            </a:r>
            <a:r>
              <a:rPr lang="en-US" altLang="en-US" dirty="0"/>
              <a:t>work involving routine mental, manual, mechanical, or physical work</a:t>
            </a:r>
          </a:p>
          <a:p>
            <a:pPr>
              <a:lnSpc>
                <a:spcPct val="90000"/>
              </a:lnSpc>
              <a:buFont typeface="Arial" panose="020B0604020202020204" pitchFamily="34" charset="0"/>
              <a:buChar char="•"/>
            </a:pPr>
            <a:r>
              <a:rPr lang="en-US" altLang="en-US" b="1" i="1" u="sng" dirty="0">
                <a:solidFill>
                  <a:srgbClr val="FF0000"/>
                </a:solidFill>
              </a:rPr>
              <a:t>Cannot</a:t>
            </a:r>
            <a:r>
              <a:rPr lang="en-US" altLang="en-US" dirty="0">
                <a:solidFill>
                  <a:srgbClr val="FF0000"/>
                </a:solidFill>
              </a:rPr>
              <a:t> </a:t>
            </a:r>
            <a:r>
              <a:rPr lang="en-US" altLang="en-US" dirty="0"/>
              <a:t> be attained at the high school level</a:t>
            </a:r>
          </a:p>
          <a:p>
            <a:pPr>
              <a:lnSpc>
                <a:spcPct val="90000"/>
              </a:lnSpc>
              <a:buFont typeface="Arial" panose="020B0604020202020204" pitchFamily="34" charset="0"/>
              <a:buChar char="•"/>
            </a:pPr>
            <a:r>
              <a:rPr lang="en-US" altLang="en-US" dirty="0"/>
              <a:t>Recent rulings favor professional license, i.e. Engineering, CPA, CSW</a:t>
            </a:r>
          </a:p>
          <a:p>
            <a:pPr>
              <a:lnSpc>
                <a:spcPct val="90000"/>
              </a:lnSpc>
              <a:buFont typeface="Arial" panose="020B0604020202020204" pitchFamily="34" charset="0"/>
              <a:buChar char="•"/>
            </a:pPr>
            <a:r>
              <a:rPr lang="en-US" altLang="en-US" dirty="0"/>
              <a:t>Professional status jobs include lawyers, ministers, doctors, pharmacists, professors, architects, etc.</a:t>
            </a:r>
          </a:p>
        </p:txBody>
      </p:sp>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F315A71C-0FE6-49DE-AB94-8A7EE29CF206}" type="slidenum">
              <a:rPr kumimoji="0" lang="en-US" altLang="en-US" sz="1400">
                <a:solidFill>
                  <a:schemeClr val="bg2"/>
                </a:solidFill>
                <a:latin typeface="Arial" panose="020B0604020202020204" pitchFamily="34" charset="0"/>
              </a:rPr>
              <a:pPr>
                <a:spcBef>
                  <a:spcPct val="50000"/>
                </a:spcBef>
                <a:buClrTx/>
                <a:buFontTx/>
                <a:buNone/>
              </a:pPr>
              <a:t>17</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69574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1026"/>
          <p:cNvSpPr>
            <a:spLocks noGrp="1" noChangeArrowheads="1"/>
          </p:cNvSpPr>
          <p:nvPr>
            <p:ph type="title"/>
          </p:nvPr>
        </p:nvSpPr>
        <p:spPr>
          <a:xfrm>
            <a:off x="811033" y="64008"/>
            <a:ext cx="9277102" cy="818587"/>
          </a:xfrm>
        </p:spPr>
        <p:txBody>
          <a:bodyPr anchor="t">
            <a:normAutofit/>
          </a:bodyPr>
          <a:lstStyle/>
          <a:p>
            <a:pPr algn="ctr"/>
            <a:r>
              <a:rPr lang="en-US" altLang="en-US" dirty="0"/>
              <a:t>Discretion and Independent Judgment</a:t>
            </a:r>
          </a:p>
        </p:txBody>
      </p:sp>
      <p:sp>
        <p:nvSpPr>
          <p:cNvPr id="46085" name="Rectangle 1027"/>
          <p:cNvSpPr>
            <a:spLocks noGrp="1" noChangeArrowheads="1"/>
          </p:cNvSpPr>
          <p:nvPr>
            <p:ph idx="1"/>
          </p:nvPr>
        </p:nvSpPr>
        <p:spPr>
          <a:xfrm>
            <a:off x="811033" y="1019969"/>
            <a:ext cx="11030447" cy="4514139"/>
          </a:xfrm>
        </p:spPr>
        <p:txBody>
          <a:bodyPr>
            <a:normAutofit/>
          </a:bodyPr>
          <a:lstStyle/>
          <a:p>
            <a:pPr>
              <a:lnSpc>
                <a:spcPct val="90000"/>
              </a:lnSpc>
              <a:buFont typeface="Arial" panose="020B0604020202020204" pitchFamily="34" charset="0"/>
              <a:buChar char="•"/>
            </a:pPr>
            <a:r>
              <a:rPr lang="en-US" altLang="en-US" dirty="0"/>
              <a:t>The comparison and evaluation of possible courses of conduct, acting or making a decision after various possibilities have been considered</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Must be exercised with respect to “matters of significance,” which refers to the level of importance or consequence of the work </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Decisions and recommendations may be reviewed at a higher level and, upon occasion, revised or reversed</a:t>
            </a:r>
          </a:p>
          <a:p>
            <a:pPr>
              <a:lnSpc>
                <a:spcPct val="90000"/>
              </a:lnSpc>
              <a:buFont typeface="Arial" panose="020B0604020202020204" pitchFamily="34" charset="0"/>
              <a:buChar char="•"/>
            </a:pPr>
            <a:endParaRPr lang="en-US" altLang="en-US" dirty="0"/>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BF918A02-3ECA-4CC4-B62E-D6E2F084803B}" type="slidenum">
              <a:rPr kumimoji="0" lang="en-US" altLang="en-US" sz="1400">
                <a:solidFill>
                  <a:schemeClr val="bg2"/>
                </a:solidFill>
                <a:latin typeface="Arial" panose="020B0604020202020204" pitchFamily="34" charset="0"/>
              </a:rPr>
              <a:pPr>
                <a:spcBef>
                  <a:spcPct val="50000"/>
                </a:spcBef>
                <a:buClrTx/>
                <a:buFontTx/>
                <a:buNone/>
              </a:pPr>
              <a:t>18</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46180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1026"/>
          <p:cNvSpPr>
            <a:spLocks noGrp="1" noChangeArrowheads="1"/>
          </p:cNvSpPr>
          <p:nvPr>
            <p:ph type="title"/>
          </p:nvPr>
        </p:nvSpPr>
        <p:spPr>
          <a:xfrm>
            <a:off x="838201" y="147161"/>
            <a:ext cx="11019450" cy="1268171"/>
          </a:xfrm>
        </p:spPr>
        <p:txBody>
          <a:bodyPr anchor="t">
            <a:noAutofit/>
          </a:bodyPr>
          <a:lstStyle/>
          <a:p>
            <a:pPr algn="ctr"/>
            <a:r>
              <a:rPr lang="en-US" altLang="en-US" dirty="0"/>
              <a:t>Occupations that do NOT meet </a:t>
            </a:r>
            <a:br>
              <a:rPr lang="en-US" altLang="en-US" dirty="0"/>
            </a:br>
            <a:r>
              <a:rPr lang="en-US" altLang="en-US" dirty="0"/>
              <a:t>Professional Exemption</a:t>
            </a:r>
          </a:p>
        </p:txBody>
      </p:sp>
      <p:sp>
        <p:nvSpPr>
          <p:cNvPr id="58373" name="Rectangle 1027"/>
          <p:cNvSpPr>
            <a:spLocks noGrp="1" noChangeArrowheads="1"/>
          </p:cNvSpPr>
          <p:nvPr>
            <p:ph idx="1"/>
          </p:nvPr>
        </p:nvSpPr>
        <p:spPr>
          <a:xfrm>
            <a:off x="838201" y="1825625"/>
            <a:ext cx="10515598" cy="3811850"/>
          </a:xfrm>
        </p:spPr>
        <p:txBody>
          <a:bodyPr>
            <a:normAutofit lnSpcReduction="10000"/>
          </a:bodyPr>
          <a:lstStyle/>
          <a:p>
            <a:pPr>
              <a:lnSpc>
                <a:spcPct val="90000"/>
              </a:lnSpc>
              <a:buFont typeface="Arial" panose="020B0604020202020204" pitchFamily="34" charset="0"/>
              <a:buChar char="•"/>
            </a:pPr>
            <a:r>
              <a:rPr lang="en-US" altLang="en-US" dirty="0"/>
              <a:t>Paralegals</a:t>
            </a:r>
          </a:p>
          <a:p>
            <a:pPr>
              <a:lnSpc>
                <a:spcPct val="90000"/>
              </a:lnSpc>
              <a:buFont typeface="Arial" panose="020B0604020202020204" pitchFamily="34" charset="0"/>
              <a:buChar char="•"/>
            </a:pPr>
            <a:r>
              <a:rPr lang="en-US" altLang="en-US" dirty="0"/>
              <a:t>Veterinary Technicians (licensed)</a:t>
            </a:r>
          </a:p>
          <a:p>
            <a:pPr>
              <a:lnSpc>
                <a:spcPct val="90000"/>
              </a:lnSpc>
              <a:buFont typeface="Arial" panose="020B0604020202020204" pitchFamily="34" charset="0"/>
              <a:buChar char="•"/>
            </a:pPr>
            <a:r>
              <a:rPr lang="en-US" altLang="en-US" dirty="0"/>
              <a:t>Accounting Clerks &amp; Accounting Technicians</a:t>
            </a:r>
          </a:p>
          <a:p>
            <a:pPr>
              <a:lnSpc>
                <a:spcPct val="90000"/>
              </a:lnSpc>
              <a:buFont typeface="Arial" panose="020B0604020202020204" pitchFamily="34" charset="0"/>
              <a:buChar char="•"/>
            </a:pPr>
            <a:r>
              <a:rPr lang="en-US" altLang="en-US" dirty="0"/>
              <a:t>Engineering &amp; Electronic Technicians</a:t>
            </a:r>
          </a:p>
          <a:p>
            <a:pPr>
              <a:lnSpc>
                <a:spcPct val="90000"/>
              </a:lnSpc>
              <a:buFont typeface="Arial" panose="020B0604020202020204" pitchFamily="34" charset="0"/>
              <a:buChar char="•"/>
            </a:pPr>
            <a:r>
              <a:rPr lang="en-US" altLang="en-US" dirty="0"/>
              <a:t>Research Technicians </a:t>
            </a:r>
          </a:p>
          <a:p>
            <a:pPr>
              <a:lnSpc>
                <a:spcPct val="90000"/>
              </a:lnSpc>
              <a:buFont typeface="Arial" panose="020B0604020202020204" pitchFamily="34" charset="0"/>
              <a:buChar char="•"/>
            </a:pPr>
            <a:r>
              <a:rPr lang="en-US" altLang="en-US" dirty="0"/>
              <a:t>Trainees</a:t>
            </a:r>
          </a:p>
          <a:p>
            <a:pPr>
              <a:lnSpc>
                <a:spcPct val="90000"/>
              </a:lnSpc>
              <a:buFont typeface="Arial" panose="020B0604020202020204" pitchFamily="34" charset="0"/>
              <a:buChar char="•"/>
            </a:pPr>
            <a:r>
              <a:rPr lang="en-US" altLang="en-US" dirty="0"/>
              <a:t>Technicians and Technologists (generally)</a:t>
            </a:r>
          </a:p>
          <a:p>
            <a:pPr>
              <a:lnSpc>
                <a:spcPct val="90000"/>
              </a:lnSpc>
              <a:buFont typeface="Arial" panose="020B0604020202020204" pitchFamily="34" charset="0"/>
              <a:buChar char="•"/>
            </a:pPr>
            <a:r>
              <a:rPr lang="en-US" altLang="en-US" dirty="0"/>
              <a:t>Some Social Workers and Pilots</a:t>
            </a:r>
          </a:p>
          <a:p>
            <a:pPr>
              <a:lnSpc>
                <a:spcPct val="90000"/>
              </a:lnSpc>
            </a:pPr>
            <a:endParaRPr lang="en-US" altLang="en-US" dirty="0"/>
          </a:p>
        </p:txBody>
      </p:sp>
      <p:sp>
        <p:nvSpPr>
          <p:cNvPr id="58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0C15D51-E1E7-47E6-B835-CCCFBB5FD283}" type="slidenum">
              <a:rPr kumimoji="0" lang="en-US" altLang="en-US" sz="1400">
                <a:solidFill>
                  <a:schemeClr val="bg2"/>
                </a:solidFill>
                <a:latin typeface="Arial" panose="020B0604020202020204" pitchFamily="34" charset="0"/>
              </a:rPr>
              <a:pPr>
                <a:spcBef>
                  <a:spcPct val="50000"/>
                </a:spcBef>
                <a:buClrTx/>
                <a:buFontTx/>
                <a:buNone/>
              </a:pPr>
              <a:t>19</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77130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24180" y="318407"/>
            <a:ext cx="7772400" cy="1143000"/>
          </a:xfrm>
        </p:spPr>
        <p:txBody>
          <a:bodyPr anchor="t">
            <a:normAutofit/>
          </a:bodyPr>
          <a:lstStyle/>
          <a:p>
            <a:pPr algn="ctr"/>
            <a:r>
              <a:rPr lang="en-US" altLang="en-US" sz="5400" dirty="0"/>
              <a:t>Major Provisions of FLSA</a:t>
            </a:r>
          </a:p>
        </p:txBody>
      </p:sp>
      <p:sp>
        <p:nvSpPr>
          <p:cNvPr id="11269" name="Rectangle 3"/>
          <p:cNvSpPr>
            <a:spLocks noGrp="1" noChangeArrowheads="1"/>
          </p:cNvSpPr>
          <p:nvPr>
            <p:ph idx="1"/>
          </p:nvPr>
        </p:nvSpPr>
        <p:spPr>
          <a:xfrm>
            <a:off x="424180" y="1550504"/>
            <a:ext cx="9346713" cy="4025065"/>
          </a:xfrm>
        </p:spPr>
        <p:txBody>
          <a:bodyPr/>
          <a:lstStyle/>
          <a:p>
            <a:pPr>
              <a:buFont typeface="Arial" panose="020B0604020202020204" pitchFamily="34" charset="0"/>
              <a:buChar char="•"/>
            </a:pPr>
            <a:r>
              <a:rPr lang="en-US" altLang="en-US" dirty="0"/>
              <a:t>Establishes Minimum Wage ($7.25 effective 7/24/09)</a:t>
            </a:r>
          </a:p>
          <a:p>
            <a:pPr>
              <a:buFont typeface="Arial" panose="020B0604020202020204" pitchFamily="34" charset="0"/>
              <a:buChar char="•"/>
            </a:pPr>
            <a:r>
              <a:rPr lang="en-US" altLang="en-US" dirty="0"/>
              <a:t>Exemptions</a:t>
            </a:r>
          </a:p>
          <a:p>
            <a:pPr>
              <a:buFont typeface="Arial" panose="020B0604020202020204" pitchFamily="34" charset="0"/>
              <a:buChar char="•"/>
            </a:pPr>
            <a:r>
              <a:rPr lang="en-US" altLang="en-US" dirty="0"/>
              <a:t>Overtime and Hours of Work</a:t>
            </a:r>
          </a:p>
          <a:p>
            <a:pPr>
              <a:buFont typeface="Arial" panose="020B0604020202020204" pitchFamily="34" charset="0"/>
              <a:buChar char="•"/>
            </a:pPr>
            <a:r>
              <a:rPr lang="en-US" altLang="en-US" dirty="0"/>
              <a:t>Recordkeeping Requirements</a:t>
            </a:r>
          </a:p>
          <a:p>
            <a:pPr>
              <a:buFont typeface="Arial" panose="020B0604020202020204" pitchFamily="34" charset="0"/>
              <a:buChar char="•"/>
            </a:pPr>
            <a:r>
              <a:rPr lang="en-US" altLang="en-US" dirty="0"/>
              <a:t>Child Labor Restrictions</a:t>
            </a:r>
          </a:p>
          <a:p>
            <a:r>
              <a:rPr lang="en-US" altLang="en-US" dirty="0"/>
              <a:t>Enforced by US Dept. of Labor, Wage Hour Division </a:t>
            </a:r>
          </a:p>
          <a:p>
            <a:pPr>
              <a:buFont typeface="Arial" panose="020B0604020202020204" pitchFamily="34" charset="0"/>
              <a:buChar char="•"/>
            </a:pPr>
            <a:r>
              <a:rPr lang="en-US" altLang="en-US" b="1" dirty="0"/>
              <a:t>Each university accountable - policy</a:t>
            </a:r>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9F3FE598-5079-486E-8D8E-FAD8AFF33ACC}" type="slidenum">
              <a:rPr kumimoji="0" lang="en-US" altLang="en-US" sz="1400">
                <a:solidFill>
                  <a:schemeClr val="bg2"/>
                </a:solidFill>
                <a:latin typeface="Arial" panose="020B0604020202020204" pitchFamily="34" charset="0"/>
              </a:rPr>
              <a:pPr>
                <a:spcBef>
                  <a:spcPct val="50000"/>
                </a:spcBef>
                <a:buClrTx/>
                <a:buFontTx/>
                <a:buNone/>
              </a:pPr>
              <a:t>2</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07817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1764792" y="91440"/>
            <a:ext cx="9097518" cy="1284136"/>
          </a:xfrm>
        </p:spPr>
        <p:txBody>
          <a:bodyPr anchor="t">
            <a:normAutofit/>
          </a:bodyPr>
          <a:lstStyle/>
          <a:p>
            <a:pPr algn="ctr"/>
            <a:r>
              <a:rPr lang="en-US" altLang="en-US" dirty="0"/>
              <a:t>Creative Professional Duties</a:t>
            </a:r>
          </a:p>
        </p:txBody>
      </p:sp>
      <p:graphicFrame>
        <p:nvGraphicFramePr>
          <p:cNvPr id="60421" name="Object 0"/>
          <p:cNvGraphicFramePr>
            <a:graphicFrameLocks noGrp="1" noChangeAspect="1"/>
          </p:cNvGraphicFramePr>
          <p:nvPr>
            <p:ph idx="1"/>
            <p:extLst>
              <p:ext uri="{D42A27DB-BD31-4B8C-83A1-F6EECF244321}">
                <p14:modId xmlns:p14="http://schemas.microsoft.com/office/powerpoint/2010/main" val="2762383313"/>
              </p:ext>
            </p:extLst>
          </p:nvPr>
        </p:nvGraphicFramePr>
        <p:xfrm>
          <a:off x="4069080" y="1366908"/>
          <a:ext cx="4096909" cy="4135395"/>
        </p:xfrm>
        <a:graphic>
          <a:graphicData uri="http://schemas.openxmlformats.org/presentationml/2006/ole">
            <mc:AlternateContent xmlns:mc="http://schemas.openxmlformats.org/markup-compatibility/2006">
              <mc:Choice xmlns:v="urn:schemas-microsoft-com:vml" Requires="v">
                <p:oleObj name="Clip" r:id="rId4" imgW="3049509" imgH="3468986" progId="MS_ClipArt_Gallery.5">
                  <p:embed/>
                </p:oleObj>
              </mc:Choice>
              <mc:Fallback>
                <p:oleObj name="Clip" r:id="rId4" imgW="3049509" imgH="3468986" progId="MS_ClipArt_Gallery.5">
                  <p:embed/>
                  <p:pic>
                    <p:nvPicPr>
                      <p:cNvPr id="60421"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080" y="1366908"/>
                        <a:ext cx="4096909" cy="4135395"/>
                      </a:xfrm>
                      <a:prstGeom prst="rect">
                        <a:avLst/>
                      </a:prstGeom>
                      <a:noFill/>
                      <a:ln>
                        <a:noFill/>
                      </a:ln>
                    </p:spPr>
                  </p:pic>
                </p:oleObj>
              </mc:Fallback>
            </mc:AlternateContent>
          </a:graphicData>
        </a:graphic>
      </p:graphicFrame>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BA67DC28-2203-46A4-9A23-BE31EA7F73DA}" type="slidenum">
              <a:rPr kumimoji="0" lang="en-US" altLang="en-US" sz="1400">
                <a:solidFill>
                  <a:schemeClr val="bg2"/>
                </a:solidFill>
                <a:latin typeface="Arial" panose="020B0604020202020204" pitchFamily="34" charset="0"/>
              </a:rPr>
              <a:pPr>
                <a:spcBef>
                  <a:spcPct val="50000"/>
                </a:spcBef>
                <a:buClrTx/>
                <a:buFontTx/>
                <a:buNone/>
              </a:pPr>
              <a:t>20</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897694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1026"/>
          <p:cNvSpPr>
            <a:spLocks noGrp="1" noChangeArrowheads="1"/>
          </p:cNvSpPr>
          <p:nvPr>
            <p:ph type="title"/>
          </p:nvPr>
        </p:nvSpPr>
        <p:spPr>
          <a:xfrm>
            <a:off x="993912" y="64009"/>
            <a:ext cx="7616687" cy="889652"/>
          </a:xfrm>
        </p:spPr>
        <p:txBody>
          <a:bodyPr anchor="t">
            <a:noAutofit/>
          </a:bodyPr>
          <a:lstStyle/>
          <a:p>
            <a:pPr algn="ctr"/>
            <a:r>
              <a:rPr lang="en-US" altLang="en-US" dirty="0"/>
              <a:t>Creative Professional Duties</a:t>
            </a:r>
          </a:p>
        </p:txBody>
      </p:sp>
      <p:sp>
        <p:nvSpPr>
          <p:cNvPr id="62469" name="Rectangle 1027"/>
          <p:cNvSpPr>
            <a:spLocks noGrp="1" noChangeArrowheads="1"/>
          </p:cNvSpPr>
          <p:nvPr>
            <p:ph idx="1"/>
          </p:nvPr>
        </p:nvSpPr>
        <p:spPr>
          <a:xfrm>
            <a:off x="842838" y="2045970"/>
            <a:ext cx="10427142" cy="3591505"/>
          </a:xfrm>
        </p:spPr>
        <p:txBody>
          <a:bodyPr>
            <a:normAutofit lnSpcReduction="10000"/>
          </a:bodyPr>
          <a:lstStyle/>
          <a:p>
            <a:pPr>
              <a:buFont typeface="Arial" panose="020B0604020202020204" pitchFamily="34" charset="0"/>
              <a:buChar char="•"/>
            </a:pPr>
            <a:r>
              <a:rPr lang="en-US" altLang="en-US" dirty="0"/>
              <a:t>The employee must be compensated on a salary basis at a rate not less than $684 per week</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The employee’s </a:t>
            </a:r>
            <a:r>
              <a:rPr lang="en-US" altLang="en-US" u="sng" dirty="0"/>
              <a:t>primary duty</a:t>
            </a:r>
            <a:r>
              <a:rPr lang="en-US" altLang="en-US" dirty="0"/>
              <a:t> must be the performance of work requiring </a:t>
            </a:r>
            <a:r>
              <a:rPr lang="en-US" altLang="en-US" u="sng" dirty="0"/>
              <a:t>invention, imagination, originality or talent</a:t>
            </a:r>
            <a:r>
              <a:rPr lang="en-US" altLang="en-US" dirty="0"/>
              <a:t> in a </a:t>
            </a:r>
            <a:r>
              <a:rPr lang="en-US" altLang="en-US" u="sng" dirty="0"/>
              <a:t>recognized field of artistic or creative endeavor</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Includes music, writing, acting, and other creative occupations. </a:t>
            </a:r>
          </a:p>
        </p:txBody>
      </p:sp>
      <p:sp>
        <p:nvSpPr>
          <p:cNvPr id="624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1C0E80B-75CC-409E-842C-964ACA93CCDA}" type="slidenum">
              <a:rPr kumimoji="0" lang="en-US" altLang="en-US" sz="1400">
                <a:solidFill>
                  <a:schemeClr val="bg2"/>
                </a:solidFill>
                <a:latin typeface="Arial" panose="020B0604020202020204" pitchFamily="34" charset="0"/>
              </a:rPr>
              <a:pPr>
                <a:spcBef>
                  <a:spcPct val="50000"/>
                </a:spcBef>
                <a:buClrTx/>
                <a:buFontTx/>
                <a:buNone/>
              </a:pPr>
              <a:t>21</a:t>
            </a:fld>
            <a:endParaRPr kumimoji="0" lang="en-US" altLang="en-US" sz="1400" dirty="0">
              <a:solidFill>
                <a:schemeClr val="bg2"/>
              </a:solidFill>
              <a:latin typeface="Arial" panose="020B0604020202020204" pitchFamily="34" charset="0"/>
            </a:endParaRPr>
          </a:p>
        </p:txBody>
      </p:sp>
      <p:sp>
        <p:nvSpPr>
          <p:cNvPr id="8" name="Rectangle 1026"/>
          <p:cNvSpPr txBox="1">
            <a:spLocks noChangeArrowheads="1"/>
          </p:cNvSpPr>
          <p:nvPr/>
        </p:nvSpPr>
        <p:spPr bwMode="auto">
          <a:xfrm>
            <a:off x="993912" y="1051560"/>
            <a:ext cx="10687548" cy="85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a:defRPr/>
            </a:pPr>
            <a:r>
              <a:rPr lang="en-US" sz="2800" dirty="0">
                <a:solidFill>
                  <a:schemeClr val="tx1"/>
                </a:solidFill>
                <a:latin typeface="+mn-lt"/>
              </a:rPr>
              <a:t>To qualify for the creative professional exemption, all of the following tests must be met</a:t>
            </a:r>
            <a:r>
              <a:rPr lang="en-US" sz="2800" dirty="0">
                <a:solidFill>
                  <a:schemeClr val="tx1"/>
                </a:solidFill>
              </a:rPr>
              <a:t>:</a:t>
            </a:r>
          </a:p>
        </p:txBody>
      </p:sp>
    </p:spTree>
    <p:custDataLst>
      <p:tags r:id="rId1"/>
    </p:custDataLst>
    <p:extLst>
      <p:ext uri="{BB962C8B-B14F-4D97-AF65-F5344CB8AC3E}">
        <p14:creationId xmlns:p14="http://schemas.microsoft.com/office/powerpoint/2010/main" val="310401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050"/>
          <p:cNvSpPr>
            <a:spLocks noGrp="1" noChangeArrowheads="1"/>
          </p:cNvSpPr>
          <p:nvPr>
            <p:ph type="title"/>
          </p:nvPr>
        </p:nvSpPr>
        <p:spPr>
          <a:xfrm>
            <a:off x="1447800" y="228600"/>
            <a:ext cx="9372600" cy="1143000"/>
          </a:xfrm>
        </p:spPr>
        <p:txBody>
          <a:bodyPr anchor="t">
            <a:normAutofit/>
          </a:bodyPr>
          <a:lstStyle/>
          <a:p>
            <a:pPr algn="ctr"/>
            <a:r>
              <a:rPr lang="en-US" altLang="en-US" dirty="0"/>
              <a:t>Professional Computer Exemption</a:t>
            </a:r>
          </a:p>
        </p:txBody>
      </p:sp>
      <p:sp>
        <p:nvSpPr>
          <p:cNvPr id="64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82F89668-F6DF-4632-9D05-61B25C3AD0F9}" type="slidenum">
              <a:rPr kumimoji="0" lang="en-US" altLang="en-US" sz="1400">
                <a:solidFill>
                  <a:schemeClr val="bg2"/>
                </a:solidFill>
                <a:latin typeface="Arial" panose="020B0604020202020204" pitchFamily="34" charset="0"/>
              </a:rPr>
              <a:pPr>
                <a:spcBef>
                  <a:spcPct val="50000"/>
                </a:spcBef>
                <a:buClrTx/>
                <a:buFontTx/>
                <a:buNone/>
              </a:pPr>
              <a:t>22</a:t>
            </a:fld>
            <a:endParaRPr kumimoji="0" lang="en-US" altLang="en-US" sz="1400" dirty="0">
              <a:solidFill>
                <a:schemeClr val="bg2"/>
              </a:solidFill>
              <a:latin typeface="Arial" panose="020B0604020202020204" pitchFamily="34" charset="0"/>
            </a:endParaRPr>
          </a:p>
        </p:txBody>
      </p:sp>
      <p:pic>
        <p:nvPicPr>
          <p:cNvPr id="64517" name="Picture 7" descr="C:\Program Files (x86)\Microsoft Office\MEDIA\CAGCAT10\j030052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1486894"/>
            <a:ext cx="6400800" cy="393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739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795130" y="64008"/>
            <a:ext cx="8336839" cy="795899"/>
          </a:xfrm>
        </p:spPr>
        <p:txBody>
          <a:bodyPr anchor="t">
            <a:noAutofit/>
          </a:bodyPr>
          <a:lstStyle/>
          <a:p>
            <a:pPr algn="ctr"/>
            <a:r>
              <a:rPr lang="en-US" altLang="en-US" dirty="0"/>
              <a:t>Professional Computer Exemption</a:t>
            </a:r>
          </a:p>
        </p:txBody>
      </p:sp>
      <p:sp>
        <p:nvSpPr>
          <p:cNvPr id="66565" name="Rectangle 3"/>
          <p:cNvSpPr>
            <a:spLocks noGrp="1" noChangeArrowheads="1"/>
          </p:cNvSpPr>
          <p:nvPr>
            <p:ph idx="1"/>
          </p:nvPr>
        </p:nvSpPr>
        <p:spPr>
          <a:xfrm>
            <a:off x="795130" y="859907"/>
            <a:ext cx="10904652" cy="4793470"/>
          </a:xfrm>
        </p:spPr>
        <p:txBody>
          <a:bodyPr>
            <a:noAutofit/>
          </a:bodyPr>
          <a:lstStyle/>
          <a:p>
            <a:pPr>
              <a:lnSpc>
                <a:spcPct val="90000"/>
              </a:lnSpc>
              <a:buFont typeface="Arial" panose="020B0604020202020204" pitchFamily="34" charset="0"/>
              <a:buChar char="•"/>
            </a:pPr>
            <a:r>
              <a:rPr lang="en-US" altLang="en-US" sz="2400" dirty="0"/>
              <a:t>To qualify for the computer employee exemption, the following tests </a:t>
            </a:r>
            <a:r>
              <a:rPr lang="en-US" altLang="en-US" sz="2400" i="1" dirty="0">
                <a:solidFill>
                  <a:srgbClr val="FF0000"/>
                </a:solidFill>
              </a:rPr>
              <a:t>must</a:t>
            </a:r>
            <a:r>
              <a:rPr lang="en-US" altLang="en-US" sz="2400" dirty="0"/>
              <a:t> be met:</a:t>
            </a:r>
          </a:p>
          <a:p>
            <a:pPr>
              <a:lnSpc>
                <a:spcPct val="90000"/>
              </a:lnSpc>
              <a:buFont typeface="Arial" panose="020B0604020202020204" pitchFamily="34" charset="0"/>
              <a:buChar char="•"/>
            </a:pPr>
            <a:r>
              <a:rPr lang="en-US" altLang="en-US" sz="2400" dirty="0"/>
              <a:t>The employee must be compensated either on a salary or fee basis at a rate not less than $684 per week. </a:t>
            </a:r>
            <a:endParaRPr lang="en-US" altLang="en-US" sz="2400" i="1" dirty="0">
              <a:solidFill>
                <a:srgbClr val="FF0000"/>
              </a:solidFill>
            </a:endParaRPr>
          </a:p>
          <a:p>
            <a:pPr>
              <a:lnSpc>
                <a:spcPct val="90000"/>
              </a:lnSpc>
              <a:buFont typeface="Arial" panose="020B0604020202020204" pitchFamily="34" charset="0"/>
              <a:buChar char="•"/>
            </a:pPr>
            <a:r>
              <a:rPr lang="en-US" altLang="en-US" sz="2400" i="1" dirty="0">
                <a:solidFill>
                  <a:srgbClr val="FF0000"/>
                </a:solidFill>
              </a:rPr>
              <a:t>Work must be in:</a:t>
            </a:r>
          </a:p>
          <a:p>
            <a:pPr lvl="1">
              <a:spcBef>
                <a:spcPts val="0"/>
              </a:spcBef>
            </a:pPr>
            <a:r>
              <a:rPr lang="en-US" altLang="en-US" dirty="0"/>
              <a:t>The application of systems analysis, techniques and procedures to determine hardware, software of systems functional specifications</a:t>
            </a:r>
          </a:p>
          <a:p>
            <a:pPr marL="457200" lvl="1" indent="0">
              <a:spcBef>
                <a:spcPts val="0"/>
              </a:spcBef>
              <a:buNone/>
            </a:pPr>
            <a:endParaRPr lang="en-US" altLang="en-US" dirty="0"/>
          </a:p>
          <a:p>
            <a:pPr lvl="1">
              <a:spcBef>
                <a:spcPts val="0"/>
              </a:spcBef>
            </a:pPr>
            <a:r>
              <a:rPr lang="en-US" altLang="en-US" dirty="0"/>
              <a:t>The design, development, documentation, analysis creation, testing or modifications of computer systems or programs, either based on and related to user or system design specifications or related to machine operation systems; or</a:t>
            </a:r>
          </a:p>
          <a:p>
            <a:pPr marL="457200" lvl="1" indent="0">
              <a:spcBef>
                <a:spcPts val="0"/>
              </a:spcBef>
              <a:buNone/>
            </a:pPr>
            <a:endParaRPr lang="en-US" altLang="en-US" dirty="0"/>
          </a:p>
          <a:p>
            <a:pPr lvl="1">
              <a:spcBef>
                <a:spcPts val="0"/>
              </a:spcBef>
            </a:pPr>
            <a:r>
              <a:rPr lang="en-US" altLang="en-US" dirty="0"/>
              <a:t>A combination of the two (i.e. Business Technology Applications, System Programmer/Analyst/Specialists)</a:t>
            </a:r>
          </a:p>
          <a:p>
            <a:pPr lvl="1">
              <a:spcBef>
                <a:spcPts val="0"/>
              </a:spcBef>
              <a:buFont typeface="Arial" panose="020B0604020202020204" pitchFamily="34" charset="0"/>
              <a:buChar char="•"/>
            </a:pPr>
            <a:endParaRPr lang="en-US" altLang="en-US" sz="2500" dirty="0"/>
          </a:p>
          <a:p>
            <a:pPr lvl="1">
              <a:spcBef>
                <a:spcPts val="0"/>
              </a:spcBef>
              <a:buFont typeface="Arial" panose="020B0604020202020204" pitchFamily="34" charset="0"/>
              <a:buChar char="•"/>
            </a:pPr>
            <a:endParaRPr lang="en-US" altLang="en-US" sz="2500" dirty="0"/>
          </a:p>
          <a:p>
            <a:pPr>
              <a:lnSpc>
                <a:spcPct val="90000"/>
              </a:lnSpc>
              <a:buFont typeface="Arial" panose="020B0604020202020204" pitchFamily="34" charset="0"/>
              <a:buChar char="•"/>
            </a:pPr>
            <a:endParaRPr lang="en-US" altLang="en-US" sz="2500" dirty="0"/>
          </a:p>
        </p:txBody>
      </p:sp>
      <p:sp>
        <p:nvSpPr>
          <p:cNvPr id="66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B1A10F92-8E7D-47BA-AFFC-66CCC9B4B29D}" type="slidenum">
              <a:rPr kumimoji="0" lang="en-US" altLang="en-US" sz="1400">
                <a:solidFill>
                  <a:schemeClr val="bg2"/>
                </a:solidFill>
                <a:latin typeface="Arial" panose="020B0604020202020204" pitchFamily="34" charset="0"/>
              </a:rPr>
              <a:pPr>
                <a:spcBef>
                  <a:spcPct val="50000"/>
                </a:spcBef>
                <a:buClrTx/>
                <a:buFontTx/>
                <a:buNone/>
              </a:pPr>
              <a:t>23</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82472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795130" y="73153"/>
            <a:ext cx="8200971" cy="769686"/>
          </a:xfrm>
        </p:spPr>
        <p:txBody>
          <a:bodyPr anchor="t">
            <a:normAutofit/>
          </a:bodyPr>
          <a:lstStyle/>
          <a:p>
            <a:pPr algn="ctr"/>
            <a:r>
              <a:rPr lang="en-US" altLang="en-US" dirty="0"/>
              <a:t>Banded IT Classes Exempt Status</a:t>
            </a:r>
          </a:p>
        </p:txBody>
      </p:sp>
      <p:sp>
        <p:nvSpPr>
          <p:cNvPr id="69637" name="Rectangle 3"/>
          <p:cNvSpPr>
            <a:spLocks noGrp="1" noChangeArrowheads="1"/>
          </p:cNvSpPr>
          <p:nvPr>
            <p:ph idx="1"/>
          </p:nvPr>
        </p:nvSpPr>
        <p:spPr>
          <a:xfrm>
            <a:off x="795130" y="842838"/>
            <a:ext cx="10257880" cy="4850296"/>
          </a:xfrm>
        </p:spPr>
        <p:txBody>
          <a:bodyPr>
            <a:noAutofit/>
          </a:bodyPr>
          <a:lstStyle/>
          <a:p>
            <a:pPr>
              <a:lnSpc>
                <a:spcPct val="90000"/>
              </a:lnSpc>
              <a:buFont typeface="Arial" panose="020B0604020202020204" pitchFamily="34" charset="0"/>
              <a:buChar char="•"/>
            </a:pPr>
            <a:r>
              <a:rPr lang="en-US" altLang="en-US" sz="2400" dirty="0"/>
              <a:t>Non-exempt</a:t>
            </a:r>
          </a:p>
          <a:p>
            <a:pPr lvl="1">
              <a:lnSpc>
                <a:spcPct val="90000"/>
              </a:lnSpc>
              <a:buFont typeface="Arial" panose="020B0604020202020204" pitchFamily="34" charset="0"/>
              <a:buChar char="•"/>
            </a:pPr>
            <a:r>
              <a:rPr lang="en-US" altLang="en-US" dirty="0"/>
              <a:t>All Technician levels – all IT Classes</a:t>
            </a:r>
          </a:p>
          <a:p>
            <a:pPr lvl="1">
              <a:lnSpc>
                <a:spcPct val="90000"/>
              </a:lnSpc>
              <a:buFont typeface="Arial" panose="020B0604020202020204" pitchFamily="34" charset="0"/>
              <a:buChar char="•"/>
            </a:pPr>
            <a:r>
              <a:rPr lang="en-US" altLang="en-US" dirty="0"/>
              <a:t>All Analyst Contributing Levels – all IT Classes </a:t>
            </a:r>
          </a:p>
          <a:p>
            <a:pPr lvl="1">
              <a:lnSpc>
                <a:spcPct val="90000"/>
              </a:lnSpc>
              <a:buFont typeface="Arial" panose="020B0604020202020204" pitchFamily="34" charset="0"/>
              <a:buChar char="•"/>
            </a:pPr>
            <a:r>
              <a:rPr lang="en-US" altLang="en-US" dirty="0"/>
              <a:t>Help Desk positions </a:t>
            </a:r>
          </a:p>
          <a:p>
            <a:pPr>
              <a:lnSpc>
                <a:spcPct val="90000"/>
              </a:lnSpc>
              <a:buFont typeface="Arial" panose="020B0604020202020204" pitchFamily="34" charset="0"/>
              <a:buChar char="•"/>
            </a:pPr>
            <a:r>
              <a:rPr lang="en-US" altLang="en-US" sz="2400" dirty="0"/>
              <a:t>Determined based on job duties </a:t>
            </a:r>
          </a:p>
          <a:p>
            <a:pPr lvl="1">
              <a:lnSpc>
                <a:spcPct val="90000"/>
              </a:lnSpc>
              <a:buFont typeface="Arial" panose="020B0604020202020204" pitchFamily="34" charset="0"/>
              <a:buChar char="•"/>
            </a:pPr>
            <a:r>
              <a:rPr lang="en-US" altLang="en-US" dirty="0"/>
              <a:t>All Analyst Journey and Advanced levels</a:t>
            </a:r>
          </a:p>
          <a:p>
            <a:pPr lvl="1">
              <a:lnSpc>
                <a:spcPct val="90000"/>
              </a:lnSpc>
              <a:buFont typeface="Arial" panose="020B0604020202020204" pitchFamily="34" charset="0"/>
              <a:buChar char="•"/>
            </a:pPr>
            <a:r>
              <a:rPr lang="en-US" altLang="en-US" dirty="0"/>
              <a:t>Operations Analyst </a:t>
            </a:r>
          </a:p>
          <a:p>
            <a:pPr lvl="1">
              <a:lnSpc>
                <a:spcPct val="90000"/>
              </a:lnSpc>
              <a:buFont typeface="Arial" panose="020B0604020202020204" pitchFamily="34" charset="0"/>
              <a:buChar char="•"/>
            </a:pPr>
            <a:r>
              <a:rPr lang="en-US" altLang="en-US" dirty="0"/>
              <a:t>IT Security Specialist</a:t>
            </a:r>
          </a:p>
          <a:p>
            <a:pPr lvl="1">
              <a:lnSpc>
                <a:spcPct val="90000"/>
              </a:lnSpc>
              <a:buFont typeface="Arial" panose="020B0604020202020204" pitchFamily="34" charset="0"/>
              <a:buChar char="•"/>
            </a:pPr>
            <a:r>
              <a:rPr lang="en-US" altLang="en-US" dirty="0"/>
              <a:t>Technology Support </a:t>
            </a:r>
          </a:p>
          <a:p>
            <a:pPr lvl="1">
              <a:lnSpc>
                <a:spcPct val="90000"/>
              </a:lnSpc>
              <a:buFont typeface="Arial" panose="020B0604020202020204" pitchFamily="34" charset="0"/>
              <a:buChar char="•"/>
            </a:pPr>
            <a:r>
              <a:rPr lang="en-US" altLang="en-US" dirty="0"/>
              <a:t>IT Project Manager</a:t>
            </a:r>
          </a:p>
          <a:p>
            <a:pPr lvl="1">
              <a:lnSpc>
                <a:spcPct val="90000"/>
              </a:lnSpc>
              <a:buFont typeface="Arial" panose="020B0604020202020204" pitchFamily="34" charset="0"/>
              <a:buChar char="•"/>
            </a:pPr>
            <a:r>
              <a:rPr lang="en-US" dirty="0"/>
              <a:t>For those other IT classes, possible use of the administrative exemption criteria (must have independent discretion and judgment)</a:t>
            </a:r>
          </a:p>
          <a:p>
            <a:pPr lvl="1">
              <a:lnSpc>
                <a:spcPct val="90000"/>
              </a:lnSpc>
              <a:buFont typeface="Arial" panose="020B0604020202020204" pitchFamily="34" charset="0"/>
              <a:buChar char="•"/>
            </a:pPr>
            <a:endParaRPr lang="en-US" altLang="en-US" sz="2800" dirty="0"/>
          </a:p>
        </p:txBody>
      </p:sp>
      <p:sp>
        <p:nvSpPr>
          <p:cNvPr id="696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53DCFFA9-3F25-4B77-9BEA-039CDF400B3A}" type="slidenum">
              <a:rPr kumimoji="0" lang="en-US" altLang="en-US" sz="1400">
                <a:solidFill>
                  <a:schemeClr val="bg2"/>
                </a:solidFill>
                <a:latin typeface="Arial" panose="020B0604020202020204" pitchFamily="34" charset="0"/>
              </a:rPr>
              <a:pPr>
                <a:spcBef>
                  <a:spcPct val="50000"/>
                </a:spcBef>
                <a:buClrTx/>
                <a:buFontTx/>
                <a:buNone/>
              </a:pPr>
              <a:t>24</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265810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874643" y="82296"/>
            <a:ext cx="9419977" cy="1062692"/>
          </a:xfrm>
        </p:spPr>
        <p:txBody>
          <a:bodyPr anchor="t">
            <a:normAutofit/>
          </a:bodyPr>
          <a:lstStyle/>
          <a:p>
            <a:pPr algn="ctr"/>
            <a:r>
              <a:rPr lang="en-US" altLang="en-US" sz="4000" dirty="0"/>
              <a:t>Exemption Decision Making Guidelines</a:t>
            </a:r>
          </a:p>
        </p:txBody>
      </p:sp>
      <p:sp>
        <p:nvSpPr>
          <p:cNvPr id="72709" name="Rectangle 3"/>
          <p:cNvSpPr>
            <a:spLocks noGrp="1" noChangeArrowheads="1"/>
          </p:cNvSpPr>
          <p:nvPr>
            <p:ph type="body" sz="half" idx="1"/>
          </p:nvPr>
        </p:nvSpPr>
        <p:spPr>
          <a:xfrm>
            <a:off x="874643" y="1478280"/>
            <a:ext cx="6250986" cy="4171950"/>
          </a:xfrm>
        </p:spPr>
        <p:txBody>
          <a:bodyPr>
            <a:normAutofit/>
          </a:bodyPr>
          <a:lstStyle/>
          <a:p>
            <a:pPr>
              <a:lnSpc>
                <a:spcPct val="80000"/>
              </a:lnSpc>
              <a:buFont typeface="Arial" panose="020B0604020202020204" pitchFamily="34" charset="0"/>
              <a:buChar char="•"/>
            </a:pPr>
            <a:r>
              <a:rPr lang="en-US" altLang="en-US" sz="3000" dirty="0"/>
              <a:t>If unsure or borderline, </a:t>
            </a:r>
            <a:r>
              <a:rPr lang="en-US" altLang="en-US" sz="3000" b="1" dirty="0"/>
              <a:t> </a:t>
            </a:r>
            <a:r>
              <a:rPr lang="en-US" altLang="en-US" sz="3000" b="1" u="sng" dirty="0">
                <a:solidFill>
                  <a:srgbClr val="FF0000"/>
                </a:solidFill>
              </a:rPr>
              <a:t>leave the position non-exempt</a:t>
            </a:r>
          </a:p>
          <a:p>
            <a:pPr>
              <a:lnSpc>
                <a:spcPct val="80000"/>
              </a:lnSpc>
              <a:buFont typeface="Arial" panose="020B0604020202020204" pitchFamily="34" charset="0"/>
              <a:buChar char="•"/>
            </a:pPr>
            <a:endParaRPr lang="en-US" altLang="en-US" sz="3000" b="1" dirty="0"/>
          </a:p>
          <a:p>
            <a:pPr>
              <a:lnSpc>
                <a:spcPct val="80000"/>
              </a:lnSpc>
              <a:buFont typeface="Arial" panose="020B0604020202020204" pitchFamily="34" charset="0"/>
              <a:buChar char="•"/>
            </a:pPr>
            <a:r>
              <a:rPr lang="en-US" altLang="en-US" sz="3000" b="1" dirty="0">
                <a:solidFill>
                  <a:srgbClr val="FF0000"/>
                </a:solidFill>
              </a:rPr>
              <a:t>Potential liability</a:t>
            </a:r>
            <a:r>
              <a:rPr lang="en-US" altLang="en-US" sz="3000" dirty="0">
                <a:solidFill>
                  <a:srgbClr val="FF0000"/>
                </a:solidFill>
              </a:rPr>
              <a:t> </a:t>
            </a:r>
            <a:r>
              <a:rPr lang="en-US" altLang="en-US" sz="3000" dirty="0"/>
              <a:t>if position ruled exempt when it should be non-exempt.  </a:t>
            </a:r>
          </a:p>
          <a:p>
            <a:pPr>
              <a:lnSpc>
                <a:spcPct val="80000"/>
              </a:lnSpc>
              <a:buFont typeface="Arial" panose="020B0604020202020204" pitchFamily="34" charset="0"/>
              <a:buChar char="•"/>
            </a:pPr>
            <a:endParaRPr lang="en-US" altLang="en-US" sz="3000" dirty="0"/>
          </a:p>
          <a:p>
            <a:pPr>
              <a:lnSpc>
                <a:spcPct val="80000"/>
              </a:lnSpc>
              <a:buFont typeface="Arial" panose="020B0604020202020204" pitchFamily="34" charset="0"/>
              <a:buChar char="•"/>
            </a:pPr>
            <a:endParaRPr lang="en-US" altLang="en-US" sz="3000" dirty="0"/>
          </a:p>
        </p:txBody>
      </p:sp>
      <p:graphicFrame>
        <p:nvGraphicFramePr>
          <p:cNvPr id="72710" name="Object 0"/>
          <p:cNvGraphicFramePr>
            <a:graphicFrameLocks noGrp="1" noChangeAspect="1"/>
          </p:cNvGraphicFramePr>
          <p:nvPr>
            <p:ph type="clipArt" sz="half" idx="2"/>
          </p:nvPr>
        </p:nvGraphicFramePr>
        <p:xfrm>
          <a:off x="7497445" y="1668780"/>
          <a:ext cx="2797175" cy="3981450"/>
        </p:xfrm>
        <a:graphic>
          <a:graphicData uri="http://schemas.openxmlformats.org/presentationml/2006/ole">
            <mc:AlternateContent xmlns:mc="http://schemas.openxmlformats.org/markup-compatibility/2006">
              <mc:Choice xmlns:v="urn:schemas-microsoft-com:vml" Requires="v">
                <p:oleObj name="Clip" r:id="rId4" imgW="3848100" imgH="5478463" progId="MS_ClipArt_Gallery.2">
                  <p:embed/>
                </p:oleObj>
              </mc:Choice>
              <mc:Fallback>
                <p:oleObj name="Clip" r:id="rId4" imgW="3848100" imgH="5478463" progId="MS_ClipArt_Gallery.2">
                  <p:embed/>
                  <p:pic>
                    <p:nvPicPr>
                      <p:cNvPr id="7271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445" y="1668780"/>
                        <a:ext cx="27971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8A1F62AA-958B-4DC4-A681-97853AC593E2}" type="slidenum">
              <a:rPr kumimoji="0" lang="en-US" altLang="en-US" sz="1400">
                <a:solidFill>
                  <a:schemeClr val="bg2"/>
                </a:solidFill>
                <a:latin typeface="Arial" panose="020B0604020202020204" pitchFamily="34" charset="0"/>
              </a:rPr>
              <a:pPr>
                <a:spcBef>
                  <a:spcPct val="50000"/>
                </a:spcBef>
                <a:buClrTx/>
                <a:buFontTx/>
                <a:buNone/>
              </a:pPr>
              <a:t>25</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10101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a:xfrm>
            <a:off x="2075688" y="82296"/>
            <a:ext cx="7903337" cy="1152779"/>
          </a:xfrm>
        </p:spPr>
        <p:txBody>
          <a:bodyPr anchor="t">
            <a:normAutofit/>
          </a:bodyPr>
          <a:lstStyle/>
          <a:p>
            <a:pPr algn="ctr"/>
            <a:r>
              <a:rPr lang="en-US" altLang="en-US" sz="4000" dirty="0"/>
              <a:t>Non-Exempt Employees </a:t>
            </a:r>
          </a:p>
        </p:txBody>
      </p:sp>
      <p:graphicFrame>
        <p:nvGraphicFramePr>
          <p:cNvPr id="76805" name="Object 0"/>
          <p:cNvGraphicFramePr>
            <a:graphicFrameLocks noGrp="1" noChangeAspect="1"/>
          </p:cNvGraphicFramePr>
          <p:nvPr>
            <p:ph idx="1"/>
            <p:extLst>
              <p:ext uri="{D42A27DB-BD31-4B8C-83A1-F6EECF244321}">
                <p14:modId xmlns:p14="http://schemas.microsoft.com/office/powerpoint/2010/main" val="1645566992"/>
              </p:ext>
            </p:extLst>
          </p:nvPr>
        </p:nvGraphicFramePr>
        <p:xfrm>
          <a:off x="3950208" y="1335025"/>
          <a:ext cx="4316857" cy="4361688"/>
        </p:xfrm>
        <a:graphic>
          <a:graphicData uri="http://schemas.openxmlformats.org/presentationml/2006/ole">
            <mc:AlternateContent xmlns:mc="http://schemas.openxmlformats.org/markup-compatibility/2006">
              <mc:Choice xmlns:v="urn:schemas-microsoft-com:vml" Requires="v">
                <p:oleObj name="Clip" r:id="rId4" imgW="3464459" imgH="3468986" progId="MS_ClipArt_Gallery.5">
                  <p:embed/>
                </p:oleObj>
              </mc:Choice>
              <mc:Fallback>
                <p:oleObj name="Clip" r:id="rId4" imgW="3464459" imgH="3468986" progId="MS_ClipArt_Gallery.5">
                  <p:embed/>
                  <p:pic>
                    <p:nvPicPr>
                      <p:cNvPr id="76805"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208" y="1335025"/>
                        <a:ext cx="4316857" cy="4361688"/>
                      </a:xfrm>
                      <a:prstGeom prst="rect">
                        <a:avLst/>
                      </a:prstGeom>
                      <a:noFill/>
                      <a:ln>
                        <a:noFill/>
                      </a:ln>
                    </p:spPr>
                  </p:pic>
                </p:oleObj>
              </mc:Fallback>
            </mc:AlternateContent>
          </a:graphicData>
        </a:graphic>
      </p:graphicFrame>
      <p:sp>
        <p:nvSpPr>
          <p:cNvPr id="768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C274ABE8-3B6D-44A7-93EB-4D2FEED76349}" type="slidenum">
              <a:rPr kumimoji="0" lang="en-US" altLang="en-US" sz="1400">
                <a:solidFill>
                  <a:schemeClr val="bg2"/>
                </a:solidFill>
                <a:latin typeface="Arial" panose="020B0604020202020204" pitchFamily="34" charset="0"/>
              </a:rPr>
              <a:pPr>
                <a:spcBef>
                  <a:spcPct val="50000"/>
                </a:spcBef>
                <a:buClrTx/>
                <a:buFontTx/>
                <a:buNone/>
              </a:pPr>
              <a:t>26</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08132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a:xfrm>
            <a:off x="803082" y="91440"/>
            <a:ext cx="7233478" cy="1117158"/>
          </a:xfrm>
          <a:noFill/>
        </p:spPr>
        <p:txBody>
          <a:bodyPr vert="horz" lIns="90488" tIns="44450" rIns="90488" bIns="44450" rtlCol="0" anchor="t">
            <a:noAutofit/>
          </a:bodyPr>
          <a:lstStyle/>
          <a:p>
            <a:pPr algn="ctr"/>
            <a:r>
              <a:rPr lang="en-US" altLang="en-US" sz="4000" dirty="0"/>
              <a:t>Non-Exempt Employees</a:t>
            </a:r>
          </a:p>
        </p:txBody>
      </p:sp>
      <p:sp>
        <p:nvSpPr>
          <p:cNvPr id="9219" name="Rectangle 3"/>
          <p:cNvSpPr>
            <a:spLocks noGrp="1" noChangeArrowheads="1"/>
          </p:cNvSpPr>
          <p:nvPr>
            <p:ph idx="1"/>
          </p:nvPr>
        </p:nvSpPr>
        <p:spPr>
          <a:xfrm>
            <a:off x="803082" y="1440180"/>
            <a:ext cx="10912668" cy="4229100"/>
          </a:xfrm>
          <a:noFill/>
        </p:spPr>
        <p:txBody>
          <a:bodyPr vert="horz" lIns="90488" tIns="44450" rIns="90488" bIns="44450" rtlCol="0">
            <a:noAutofit/>
          </a:bodyPr>
          <a:lstStyle/>
          <a:p>
            <a:pPr>
              <a:lnSpc>
                <a:spcPct val="90000"/>
              </a:lnSpc>
              <a:buFont typeface="Arial" panose="020B0604020202020204" pitchFamily="34" charset="0"/>
              <a:buChar char="•"/>
            </a:pPr>
            <a:r>
              <a:rPr lang="en-US" altLang="en-US" dirty="0"/>
              <a:t>Non-exempt employees paid on </a:t>
            </a:r>
            <a:r>
              <a:rPr lang="en-US" altLang="en-US" u="sng" dirty="0"/>
              <a:t>hourly</a:t>
            </a:r>
            <a:r>
              <a:rPr lang="en-US" altLang="en-US" dirty="0"/>
              <a:t> basis or “salaried” non-exempt </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Duties don’t meet exemption criteria</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Compensated at time and one-half (or compensatory time off) for </a:t>
            </a:r>
            <a:r>
              <a:rPr lang="en-US" altLang="en-US" b="1" u="sng" dirty="0">
                <a:solidFill>
                  <a:srgbClr val="FF0000"/>
                </a:solidFill>
              </a:rPr>
              <a:t>all hours worked over 40 in workweek</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Must record all hours worked daily and weekly		</a:t>
            </a:r>
          </a:p>
        </p:txBody>
      </p:sp>
      <p:sp>
        <p:nvSpPr>
          <p:cNvPr id="78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345EC167-6D11-4C64-B95C-67D39B109084}" type="slidenum">
              <a:rPr kumimoji="0" lang="en-US" altLang="en-US" sz="1400">
                <a:solidFill>
                  <a:schemeClr val="bg2"/>
                </a:solidFill>
                <a:latin typeface="Arial" panose="020B0604020202020204" pitchFamily="34" charset="0"/>
              </a:rPr>
              <a:pPr>
                <a:spcBef>
                  <a:spcPct val="50000"/>
                </a:spcBef>
                <a:buClrTx/>
                <a:buFontTx/>
                <a:buNone/>
              </a:pPr>
              <a:t>27</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529947201"/>
      </p:ext>
    </p:extLst>
  </p:cSld>
  <p:clrMapOvr>
    <a:masterClrMapping/>
  </p:clrMapOvr>
  <p:transition spd="med">
    <p:cover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a:xfrm>
            <a:off x="818984" y="172653"/>
            <a:ext cx="11088536" cy="1218825"/>
          </a:xfrm>
        </p:spPr>
        <p:txBody>
          <a:bodyPr anchor="t">
            <a:noAutofit/>
          </a:bodyPr>
          <a:lstStyle/>
          <a:p>
            <a:pPr algn="ctr"/>
            <a:r>
              <a:rPr lang="en-US" altLang="en-US" sz="4000" dirty="0"/>
              <a:t>Occupations that generally are </a:t>
            </a:r>
            <a:br>
              <a:rPr lang="en-US" altLang="en-US" sz="4000" dirty="0"/>
            </a:br>
            <a:r>
              <a:rPr lang="en-US" altLang="en-US" sz="4000" dirty="0"/>
              <a:t>Non-exempt include: </a:t>
            </a:r>
          </a:p>
        </p:txBody>
      </p:sp>
      <p:sp>
        <p:nvSpPr>
          <p:cNvPr id="80901" name="Rectangle 3"/>
          <p:cNvSpPr>
            <a:spLocks noGrp="1" noChangeArrowheads="1"/>
          </p:cNvSpPr>
          <p:nvPr>
            <p:ph idx="1"/>
          </p:nvPr>
        </p:nvSpPr>
        <p:spPr>
          <a:xfrm>
            <a:off x="818984" y="1769387"/>
            <a:ext cx="10534816" cy="3915796"/>
          </a:xfrm>
        </p:spPr>
        <p:txBody>
          <a:bodyPr>
            <a:normAutofit lnSpcReduction="10000"/>
          </a:bodyPr>
          <a:lstStyle/>
          <a:p>
            <a:pPr>
              <a:lnSpc>
                <a:spcPct val="90000"/>
              </a:lnSpc>
              <a:buFont typeface="Arial" panose="020B0604020202020204" pitchFamily="34" charset="0"/>
              <a:buChar char="•"/>
            </a:pPr>
            <a:r>
              <a:rPr lang="en-US" altLang="en-US" dirty="0"/>
              <a:t>“Blue Collar” workers (production, maintenance, construction, boiler operators)</a:t>
            </a:r>
          </a:p>
          <a:p>
            <a:pPr>
              <a:lnSpc>
                <a:spcPct val="90000"/>
              </a:lnSpc>
              <a:buFont typeface="Arial" panose="020B0604020202020204" pitchFamily="34" charset="0"/>
              <a:buChar char="•"/>
            </a:pPr>
            <a:r>
              <a:rPr lang="en-US" altLang="en-US" dirty="0"/>
              <a:t>First Responders (law officers, firemen, EMT’s etc.) </a:t>
            </a:r>
          </a:p>
          <a:p>
            <a:pPr>
              <a:lnSpc>
                <a:spcPct val="90000"/>
              </a:lnSpc>
              <a:buFont typeface="Arial" panose="020B0604020202020204" pitchFamily="34" charset="0"/>
              <a:buChar char="•"/>
            </a:pPr>
            <a:r>
              <a:rPr lang="en-US" altLang="en-US" dirty="0"/>
              <a:t>Inspectors in general</a:t>
            </a:r>
          </a:p>
          <a:p>
            <a:pPr>
              <a:lnSpc>
                <a:spcPct val="90000"/>
              </a:lnSpc>
              <a:buFont typeface="Arial" panose="020B0604020202020204" pitchFamily="34" charset="0"/>
              <a:buChar char="•"/>
            </a:pPr>
            <a:r>
              <a:rPr lang="en-US" altLang="en-US" dirty="0"/>
              <a:t>Paralegals</a:t>
            </a:r>
          </a:p>
          <a:p>
            <a:pPr>
              <a:lnSpc>
                <a:spcPct val="90000"/>
              </a:lnSpc>
              <a:buFont typeface="Arial" panose="020B0604020202020204" pitchFamily="34" charset="0"/>
              <a:buChar char="•"/>
            </a:pPr>
            <a:r>
              <a:rPr lang="en-US" altLang="en-US" dirty="0"/>
              <a:t>Cooks (unless trained as a Chef)</a:t>
            </a:r>
          </a:p>
          <a:p>
            <a:pPr>
              <a:lnSpc>
                <a:spcPct val="90000"/>
              </a:lnSpc>
              <a:buFont typeface="Arial" panose="020B0604020202020204" pitchFamily="34" charset="0"/>
              <a:buChar char="•"/>
            </a:pPr>
            <a:r>
              <a:rPr lang="en-US" altLang="en-US" dirty="0"/>
              <a:t>Technicians and Technologists </a:t>
            </a:r>
          </a:p>
          <a:p>
            <a:pPr>
              <a:lnSpc>
                <a:spcPct val="90000"/>
              </a:lnSpc>
              <a:buFont typeface="Arial" panose="020B0604020202020204" pitchFamily="34" charset="0"/>
              <a:buChar char="•"/>
            </a:pPr>
            <a:r>
              <a:rPr lang="en-US" altLang="en-US" dirty="0"/>
              <a:t>Operators, Administrative Support, Clerical workers</a:t>
            </a:r>
          </a:p>
          <a:p>
            <a:pPr marL="0" indent="0">
              <a:lnSpc>
                <a:spcPct val="90000"/>
              </a:lnSpc>
              <a:buNone/>
            </a:pPr>
            <a:endParaRPr lang="en-US" altLang="en-US" dirty="0"/>
          </a:p>
        </p:txBody>
      </p:sp>
      <p:sp>
        <p:nvSpPr>
          <p:cNvPr id="808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F6DB9DD4-B2AA-4C43-A9B1-DD84596E2D34}" type="slidenum">
              <a:rPr kumimoji="0" lang="en-US" altLang="en-US" sz="1400">
                <a:solidFill>
                  <a:schemeClr val="bg2"/>
                </a:solidFill>
                <a:latin typeface="Arial" panose="020B0604020202020204" pitchFamily="34" charset="0"/>
              </a:rPr>
              <a:pPr>
                <a:spcBef>
                  <a:spcPct val="50000"/>
                </a:spcBef>
                <a:buClrTx/>
                <a:buFontTx/>
                <a:buNone/>
              </a:pPr>
              <a:t>28</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092274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a:xfrm>
            <a:off x="842837" y="64008"/>
            <a:ext cx="7513983" cy="738881"/>
          </a:xfrm>
        </p:spPr>
        <p:txBody>
          <a:bodyPr anchor="t">
            <a:normAutofit/>
          </a:bodyPr>
          <a:lstStyle/>
          <a:p>
            <a:pPr algn="ctr"/>
            <a:r>
              <a:rPr lang="en-US" altLang="en-US" sz="4000" dirty="0"/>
              <a:t>Independent Contractors</a:t>
            </a:r>
          </a:p>
        </p:txBody>
      </p:sp>
      <p:sp>
        <p:nvSpPr>
          <p:cNvPr id="84997" name="Rectangle 3"/>
          <p:cNvSpPr>
            <a:spLocks noGrp="1" noChangeArrowheads="1"/>
          </p:cNvSpPr>
          <p:nvPr>
            <p:ph idx="1"/>
          </p:nvPr>
        </p:nvSpPr>
        <p:spPr>
          <a:xfrm>
            <a:off x="842837" y="1017767"/>
            <a:ext cx="11014813" cy="4635610"/>
          </a:xfrm>
        </p:spPr>
        <p:txBody>
          <a:bodyPr>
            <a:normAutofit lnSpcReduction="10000"/>
          </a:bodyPr>
          <a:lstStyle/>
          <a:p>
            <a:pPr>
              <a:lnSpc>
                <a:spcPct val="100000"/>
              </a:lnSpc>
              <a:buFont typeface="Arial" panose="020B0604020202020204" pitchFamily="34" charset="0"/>
              <a:buChar char="•"/>
            </a:pPr>
            <a:r>
              <a:rPr lang="en-US" altLang="en-US" dirty="0">
                <a:solidFill>
                  <a:srgbClr val="FF0000"/>
                </a:solidFill>
              </a:rPr>
              <a:t>Not covered under FLSA</a:t>
            </a:r>
          </a:p>
          <a:p>
            <a:pPr>
              <a:lnSpc>
                <a:spcPct val="100000"/>
              </a:lnSpc>
              <a:buFont typeface="Arial" panose="020B0604020202020204" pitchFamily="34" charset="0"/>
              <a:buChar char="•"/>
            </a:pPr>
            <a:r>
              <a:rPr lang="en-US" altLang="en-US" dirty="0">
                <a:solidFill>
                  <a:srgbClr val="FF0000"/>
                </a:solidFill>
              </a:rPr>
              <a:t>No employer/employee relationship</a:t>
            </a:r>
          </a:p>
          <a:p>
            <a:pPr>
              <a:lnSpc>
                <a:spcPct val="100000"/>
              </a:lnSpc>
              <a:buFont typeface="Arial" panose="020B0604020202020204" pitchFamily="34" charset="0"/>
              <a:buChar char="•"/>
            </a:pPr>
            <a:r>
              <a:rPr lang="en-US" altLang="en-US" dirty="0"/>
              <a:t>Key components </a:t>
            </a:r>
          </a:p>
          <a:p>
            <a:pPr lvl="1">
              <a:lnSpc>
                <a:spcPct val="150000"/>
              </a:lnSpc>
              <a:buFont typeface="Arial" panose="020B0604020202020204" pitchFamily="34" charset="0"/>
              <a:buChar char="•"/>
            </a:pPr>
            <a:r>
              <a:rPr lang="en-US" altLang="en-US" dirty="0"/>
              <a:t>Extent which services rendered are an integral part of the employer’s business</a:t>
            </a:r>
          </a:p>
          <a:p>
            <a:pPr lvl="1">
              <a:lnSpc>
                <a:spcPct val="150000"/>
              </a:lnSpc>
              <a:buFont typeface="Arial" panose="020B0604020202020204" pitchFamily="34" charset="0"/>
              <a:buChar char="•"/>
            </a:pPr>
            <a:r>
              <a:rPr lang="en-US" altLang="en-US" dirty="0"/>
              <a:t>The permanency of the relationship</a:t>
            </a:r>
          </a:p>
          <a:p>
            <a:pPr lvl="1">
              <a:lnSpc>
                <a:spcPct val="150000"/>
              </a:lnSpc>
              <a:buFont typeface="Arial" panose="020B0604020202020204" pitchFamily="34" charset="0"/>
              <a:buChar char="•"/>
            </a:pPr>
            <a:r>
              <a:rPr lang="en-US" altLang="en-US" dirty="0"/>
              <a:t>The amount of the worker’s investment in facilities and equipment</a:t>
            </a:r>
          </a:p>
          <a:p>
            <a:pPr lvl="1">
              <a:lnSpc>
                <a:spcPct val="150000"/>
              </a:lnSpc>
              <a:buFont typeface="Arial" panose="020B0604020202020204" pitchFamily="34" charset="0"/>
              <a:buChar char="•"/>
            </a:pPr>
            <a:r>
              <a:rPr lang="en-US" altLang="en-US" dirty="0"/>
              <a:t>Profit and loss opportunities for the worker</a:t>
            </a:r>
          </a:p>
          <a:p>
            <a:pPr lvl="1">
              <a:lnSpc>
                <a:spcPct val="150000"/>
              </a:lnSpc>
              <a:buFont typeface="Arial" panose="020B0604020202020204" pitchFamily="34" charset="0"/>
              <a:buChar char="•"/>
            </a:pPr>
            <a:r>
              <a:rPr lang="en-US" altLang="en-US" dirty="0"/>
              <a:t>The control the employer has over the worker</a:t>
            </a:r>
          </a:p>
          <a:p>
            <a:pPr lvl="1">
              <a:lnSpc>
                <a:spcPct val="90000"/>
              </a:lnSpc>
            </a:pPr>
            <a:endParaRPr lang="en-US" altLang="en-US" dirty="0"/>
          </a:p>
        </p:txBody>
      </p:sp>
      <p:sp>
        <p:nvSpPr>
          <p:cNvPr id="849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F93D544-976A-460B-A4EE-74F0B803381C}" type="slidenum">
              <a:rPr kumimoji="0" lang="en-US" altLang="en-US" sz="1400">
                <a:solidFill>
                  <a:schemeClr val="bg2"/>
                </a:solidFill>
                <a:latin typeface="Arial" panose="020B0604020202020204" pitchFamily="34" charset="0"/>
              </a:rPr>
              <a:pPr>
                <a:spcBef>
                  <a:spcPct val="50000"/>
                </a:spcBef>
                <a:buClrTx/>
                <a:buFontTx/>
                <a:buNone/>
              </a:pPr>
              <a:t>29</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29349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026"/>
          <p:cNvSpPr>
            <a:spLocks noGrp="1" noChangeArrowheads="1"/>
          </p:cNvSpPr>
          <p:nvPr>
            <p:ph type="title"/>
          </p:nvPr>
        </p:nvSpPr>
        <p:spPr>
          <a:xfrm>
            <a:off x="803082" y="210405"/>
            <a:ext cx="10992678" cy="1427564"/>
          </a:xfrm>
        </p:spPr>
        <p:txBody>
          <a:bodyPr anchor="t">
            <a:noAutofit/>
          </a:bodyPr>
          <a:lstStyle/>
          <a:p>
            <a:r>
              <a:rPr lang="en-US" altLang="en-US" sz="5400" dirty="0"/>
              <a:t>US Department of Labor, Wage Hour Division</a:t>
            </a:r>
          </a:p>
        </p:txBody>
      </p:sp>
      <p:sp>
        <p:nvSpPr>
          <p:cNvPr id="13317" name="Rectangle 1027"/>
          <p:cNvSpPr>
            <a:spLocks noGrp="1" noChangeArrowheads="1"/>
          </p:cNvSpPr>
          <p:nvPr>
            <p:ph idx="1"/>
          </p:nvPr>
        </p:nvSpPr>
        <p:spPr>
          <a:xfrm>
            <a:off x="803082" y="2003728"/>
            <a:ext cx="10992678" cy="3196425"/>
          </a:xfrm>
        </p:spPr>
        <p:txBody>
          <a:bodyPr/>
          <a:lstStyle/>
          <a:p>
            <a:pPr>
              <a:lnSpc>
                <a:spcPct val="90000"/>
              </a:lnSpc>
              <a:buFont typeface="Arial" panose="020B0604020202020204" pitchFamily="34" charset="0"/>
              <a:buChar char="•"/>
            </a:pPr>
            <a:r>
              <a:rPr lang="en-US" altLang="en-US" dirty="0"/>
              <a:t>DOL Wage Hour Offices in Charlotte and Raleigh</a:t>
            </a:r>
          </a:p>
          <a:p>
            <a:pPr>
              <a:lnSpc>
                <a:spcPct val="90000"/>
              </a:lnSpc>
              <a:buFont typeface="Arial" panose="020B0604020202020204" pitchFamily="34" charset="0"/>
              <a:buChar char="•"/>
            </a:pPr>
            <a:r>
              <a:rPr lang="en-US" altLang="en-US" dirty="0"/>
              <a:t>Overtime violation liable 2 years back pay</a:t>
            </a:r>
          </a:p>
          <a:p>
            <a:pPr>
              <a:lnSpc>
                <a:spcPct val="90000"/>
              </a:lnSpc>
              <a:buFont typeface="Arial" panose="020B0604020202020204" pitchFamily="34" charset="0"/>
              <a:buChar char="•"/>
            </a:pPr>
            <a:r>
              <a:rPr lang="en-US" altLang="en-US" dirty="0"/>
              <a:t>Willful violations liable 3 years</a:t>
            </a:r>
          </a:p>
          <a:p>
            <a:pPr lvl="1">
              <a:lnSpc>
                <a:spcPct val="90000"/>
              </a:lnSpc>
              <a:buFont typeface="Arial" panose="020B0604020202020204" pitchFamily="34" charset="0"/>
              <a:buChar char="•"/>
            </a:pPr>
            <a:r>
              <a:rPr lang="en-US" altLang="en-US" dirty="0"/>
              <a:t>May be prosecuted criminally and fined</a:t>
            </a:r>
          </a:p>
          <a:p>
            <a:pPr lvl="1">
              <a:lnSpc>
                <a:spcPct val="90000"/>
              </a:lnSpc>
              <a:buFont typeface="Arial" panose="020B0604020202020204" pitchFamily="34" charset="0"/>
              <a:buChar char="•"/>
            </a:pPr>
            <a:r>
              <a:rPr lang="en-US" altLang="en-US" dirty="0"/>
              <a:t>May also be subject to civil penalty</a:t>
            </a:r>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06EC004-A784-4F05-AE28-E2851B5A76C3}" type="slidenum">
              <a:rPr kumimoji="0" lang="en-US" altLang="en-US" sz="1400">
                <a:solidFill>
                  <a:schemeClr val="bg2"/>
                </a:solidFill>
                <a:latin typeface="Arial" panose="020B0604020202020204" pitchFamily="34" charset="0"/>
              </a:rPr>
              <a:pPr>
                <a:spcBef>
                  <a:spcPct val="50000"/>
                </a:spcBef>
                <a:buClrTx/>
                <a:buFontTx/>
                <a:buNone/>
              </a:pPr>
              <a:t>3</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133832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832756" y="64008"/>
            <a:ext cx="8430514" cy="657033"/>
          </a:xfrm>
          <a:noFill/>
        </p:spPr>
        <p:txBody>
          <a:bodyPr vert="horz" lIns="90488" tIns="44450" rIns="90488" bIns="44450" rtlCol="0" anchor="t">
            <a:normAutofit/>
          </a:bodyPr>
          <a:lstStyle/>
          <a:p>
            <a:pPr algn="ctr"/>
            <a:r>
              <a:rPr lang="en-US" altLang="en-US" sz="4000" dirty="0"/>
              <a:t>Work Time </a:t>
            </a:r>
          </a:p>
        </p:txBody>
      </p:sp>
      <p:sp>
        <p:nvSpPr>
          <p:cNvPr id="89093" name="Rectangle 3"/>
          <p:cNvSpPr>
            <a:spLocks noGrp="1" noChangeArrowheads="1"/>
          </p:cNvSpPr>
          <p:nvPr>
            <p:ph idx="1"/>
          </p:nvPr>
        </p:nvSpPr>
        <p:spPr>
          <a:xfrm>
            <a:off x="832756" y="834886"/>
            <a:ext cx="11010007" cy="4855621"/>
          </a:xfrm>
          <a:noFill/>
        </p:spPr>
        <p:txBody>
          <a:bodyPr vert="horz" lIns="90488" tIns="44450" rIns="90488" bIns="44450" rtlCol="0">
            <a:noAutofit/>
          </a:bodyPr>
          <a:lstStyle/>
          <a:p>
            <a:pPr>
              <a:lnSpc>
                <a:spcPct val="100000"/>
              </a:lnSpc>
              <a:buFont typeface="Arial" panose="020B0604020202020204" pitchFamily="34" charset="0"/>
              <a:buChar char="•"/>
            </a:pPr>
            <a:r>
              <a:rPr lang="en-US" altLang="en-US" sz="2400" dirty="0"/>
              <a:t>Work is all time the employee is “</a:t>
            </a:r>
            <a:r>
              <a:rPr lang="en-US" altLang="en-US" sz="2400" b="1" i="1" u="sng" dirty="0">
                <a:solidFill>
                  <a:srgbClr val="FF0000"/>
                </a:solidFill>
              </a:rPr>
              <a:t>required, suffered, or permitted</a:t>
            </a:r>
            <a:r>
              <a:rPr lang="en-US" altLang="en-US" sz="2400" u="sng" dirty="0">
                <a:solidFill>
                  <a:srgbClr val="FF0000"/>
                </a:solidFill>
              </a:rPr>
              <a:t>”</a:t>
            </a:r>
            <a:r>
              <a:rPr lang="en-US" altLang="en-US" sz="2400" dirty="0"/>
              <a:t> to be on employer’s premises on duty, or at a prescribed work place, except for meals.</a:t>
            </a:r>
          </a:p>
          <a:p>
            <a:pPr>
              <a:lnSpc>
                <a:spcPct val="100000"/>
              </a:lnSpc>
              <a:spcBef>
                <a:spcPts val="600"/>
              </a:spcBef>
            </a:pPr>
            <a:r>
              <a:rPr lang="en-US" altLang="en-US" sz="2400" b="1" u="sng" dirty="0">
                <a:solidFill>
                  <a:srgbClr val="FF0000"/>
                </a:solidFill>
              </a:rPr>
              <a:t>Management is responsible for controlling work time.</a:t>
            </a:r>
          </a:p>
          <a:p>
            <a:pPr>
              <a:lnSpc>
                <a:spcPct val="100000"/>
              </a:lnSpc>
              <a:buFont typeface="Arial" panose="020B0604020202020204" pitchFamily="34" charset="0"/>
              <a:buChar char="•"/>
            </a:pPr>
            <a:r>
              <a:rPr lang="en-US" altLang="en-US" sz="2400" dirty="0"/>
              <a:t>Hours worked without management knowledge or approval probably is work time (first time)</a:t>
            </a:r>
          </a:p>
          <a:p>
            <a:pPr>
              <a:lnSpc>
                <a:spcPct val="150000"/>
              </a:lnSpc>
              <a:buFont typeface="Arial" panose="020B0604020202020204" pitchFamily="34" charset="0"/>
              <a:buChar char="•"/>
            </a:pPr>
            <a:r>
              <a:rPr lang="en-US" altLang="en-US" sz="2400" dirty="0"/>
              <a:t>Unauthorized work outside regular schedule subject to disciplinary action</a:t>
            </a:r>
          </a:p>
          <a:p>
            <a:pPr>
              <a:lnSpc>
                <a:spcPct val="150000"/>
              </a:lnSpc>
              <a:buFont typeface="Arial" panose="020B0604020202020204" pitchFamily="34" charset="0"/>
              <a:buChar char="•"/>
            </a:pPr>
            <a:r>
              <a:rPr lang="en-US" altLang="en-US" sz="2400" dirty="0"/>
              <a:t>Unproductive hours may still constitute hours worked </a:t>
            </a:r>
          </a:p>
          <a:p>
            <a:pPr>
              <a:lnSpc>
                <a:spcPct val="100000"/>
              </a:lnSpc>
              <a:buFont typeface="Arial" panose="020B0604020202020204" pitchFamily="34" charset="0"/>
              <a:buChar char="•"/>
            </a:pPr>
            <a:r>
              <a:rPr lang="en-US" altLang="en-US" sz="2400" dirty="0"/>
              <a:t>Employees should not be “permitted” to work extra hours without supervisory approval   </a:t>
            </a:r>
          </a:p>
        </p:txBody>
      </p:sp>
      <p:sp>
        <p:nvSpPr>
          <p:cNvPr id="89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E755192-9B16-4562-AD6F-F0ECD0F5EC47}" type="slidenum">
              <a:rPr kumimoji="0" lang="en-US" altLang="en-US" sz="1400">
                <a:solidFill>
                  <a:schemeClr val="bg2"/>
                </a:solidFill>
                <a:latin typeface="Arial" panose="020B0604020202020204" pitchFamily="34" charset="0"/>
              </a:rPr>
              <a:pPr>
                <a:spcBef>
                  <a:spcPct val="50000"/>
                </a:spcBef>
                <a:buClrTx/>
                <a:buFontTx/>
                <a:buNone/>
              </a:pPr>
              <a:t>30</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754860151"/>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a:xfrm>
            <a:off x="731520" y="210313"/>
            <a:ext cx="9665208" cy="987552"/>
          </a:xfrm>
          <a:noFill/>
        </p:spPr>
        <p:txBody>
          <a:bodyPr vert="horz" lIns="90488" tIns="44450" rIns="90488" bIns="44450" rtlCol="0" anchor="t">
            <a:normAutofit/>
          </a:bodyPr>
          <a:lstStyle/>
          <a:p>
            <a:pPr algn="ctr"/>
            <a:r>
              <a:rPr lang="en-US" altLang="en-US" sz="3600" dirty="0"/>
              <a:t>Avoiding Overtime Liability</a:t>
            </a:r>
          </a:p>
        </p:txBody>
      </p:sp>
      <p:sp>
        <p:nvSpPr>
          <p:cNvPr id="47109" name="Rectangle 3"/>
          <p:cNvSpPr>
            <a:spLocks noGrp="1" noChangeArrowheads="1"/>
          </p:cNvSpPr>
          <p:nvPr>
            <p:ph idx="1"/>
          </p:nvPr>
        </p:nvSpPr>
        <p:spPr>
          <a:xfrm>
            <a:off x="834887" y="1735331"/>
            <a:ext cx="10915431" cy="3886241"/>
          </a:xfrm>
        </p:spPr>
        <p:txBody>
          <a:bodyPr vert="horz" lIns="90488" tIns="44450" rIns="90488" bIns="44450" rtlCol="0">
            <a:normAutofit/>
          </a:bodyPr>
          <a:lstStyle/>
          <a:p>
            <a:pPr>
              <a:buFont typeface="Arial" charset="0"/>
              <a:buChar char="•"/>
              <a:defRPr/>
            </a:pPr>
            <a:r>
              <a:rPr lang="en-US" altLang="en-US" sz="2400" dirty="0"/>
              <a:t>Management </a:t>
            </a:r>
            <a:r>
              <a:rPr lang="en-US" altLang="en-US" sz="2400" b="1" u="sng" dirty="0">
                <a:solidFill>
                  <a:srgbClr val="FF0000"/>
                </a:solidFill>
              </a:rPr>
              <a:t>sets</a:t>
            </a:r>
            <a:r>
              <a:rPr lang="en-US" altLang="en-US" sz="2400" dirty="0"/>
              <a:t> and communicates work schedules and may </a:t>
            </a:r>
            <a:r>
              <a:rPr lang="en-US" altLang="en-US" sz="2400" b="1" u="sng" dirty="0">
                <a:solidFill>
                  <a:srgbClr val="FF0000"/>
                </a:solidFill>
              </a:rPr>
              <a:t>adjust</a:t>
            </a:r>
            <a:r>
              <a:rPr lang="en-US" altLang="en-US" sz="2400" dirty="0"/>
              <a:t> work schedules to avoid overtime</a:t>
            </a:r>
          </a:p>
          <a:p>
            <a:pPr>
              <a:buFont typeface="Arial" charset="0"/>
              <a:buChar char="•"/>
              <a:defRPr/>
            </a:pPr>
            <a:endParaRPr lang="en-US" altLang="en-US" sz="2400" dirty="0"/>
          </a:p>
          <a:p>
            <a:pPr>
              <a:buFont typeface="Arial" charset="0"/>
              <a:buChar char="•"/>
              <a:defRPr/>
            </a:pPr>
            <a:r>
              <a:rPr lang="en-US" altLang="en-US" sz="2400" dirty="0"/>
              <a:t>Flexible schedules are encouraged, but operating needs of unit are #1 priority</a:t>
            </a:r>
          </a:p>
          <a:p>
            <a:pPr marL="0" indent="0">
              <a:buNone/>
              <a:defRPr/>
            </a:pPr>
            <a:endParaRPr lang="en-US" altLang="en-US" sz="2400" dirty="0"/>
          </a:p>
          <a:p>
            <a:pPr>
              <a:buFont typeface="Arial" charset="0"/>
              <a:buChar char="•"/>
              <a:defRPr/>
            </a:pPr>
            <a:r>
              <a:rPr lang="en-US" altLang="en-US" sz="2400" dirty="0"/>
              <a:t>Non-exempt employees may be sent home after 40 hours work in workweek</a:t>
            </a:r>
          </a:p>
          <a:p>
            <a:pPr>
              <a:buFont typeface="Arial" charset="0"/>
              <a:buChar char="•"/>
              <a:defRPr/>
            </a:pPr>
            <a:endParaRPr lang="en-US" altLang="en-US" sz="3000" dirty="0"/>
          </a:p>
          <a:p>
            <a:pPr marL="0" indent="0">
              <a:buNone/>
              <a:defRPr/>
            </a:pPr>
            <a:endParaRPr lang="en-US" altLang="en-US" dirty="0"/>
          </a:p>
        </p:txBody>
      </p:sp>
      <p:sp>
        <p:nvSpPr>
          <p:cNvPr id="91139" name="Slide Number Placeholder 5"/>
          <p:cNvSpPr>
            <a:spLocks noGrp="1"/>
          </p:cNvSpPr>
          <p:nvPr>
            <p:ph type="sldNum" sz="quarter" idx="12"/>
          </p:nvPr>
        </p:nvSpPr>
        <p:spPr>
          <a:xfrm>
            <a:off x="8667750" y="636778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B11EC031-D963-4DF7-BC73-109D00C4326C}" type="slidenum">
              <a:rPr kumimoji="0" lang="en-US" altLang="en-US" sz="1400">
                <a:solidFill>
                  <a:schemeClr val="bg2"/>
                </a:solidFill>
                <a:latin typeface="Arial" panose="020B0604020202020204" pitchFamily="34" charset="0"/>
              </a:rPr>
              <a:pPr>
                <a:spcBef>
                  <a:spcPct val="50000"/>
                </a:spcBef>
                <a:buClrTx/>
                <a:buFontTx/>
                <a:buNone/>
              </a:pPr>
              <a:t>31</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927052592"/>
      </p:ext>
    </p:extLst>
  </p:cSld>
  <p:clrMapOvr>
    <a:masterClrMapping/>
  </p:clrMapOvr>
  <p:transition spd="med">
    <p:cover dir="l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a:xfrm>
            <a:off x="694944" y="128016"/>
            <a:ext cx="9287255" cy="929506"/>
          </a:xfrm>
        </p:spPr>
        <p:txBody>
          <a:bodyPr>
            <a:noAutofit/>
          </a:bodyPr>
          <a:lstStyle/>
          <a:p>
            <a:pPr algn="ctr"/>
            <a:br>
              <a:rPr lang="en-US" altLang="en-US" dirty="0"/>
            </a:br>
            <a:r>
              <a:rPr lang="en-US" altLang="en-US" dirty="0"/>
              <a:t>Tips to Prevent Unauthorized Work</a:t>
            </a:r>
            <a:br>
              <a:rPr lang="en-US" altLang="en-US" dirty="0"/>
            </a:br>
            <a:endParaRPr lang="en-US" altLang="en-US" sz="3600" dirty="0">
              <a:solidFill>
                <a:srgbClr val="E76A25"/>
              </a:solidFill>
            </a:endParaRPr>
          </a:p>
        </p:txBody>
      </p:sp>
      <p:sp>
        <p:nvSpPr>
          <p:cNvPr id="93189" name="Rectangle 3"/>
          <p:cNvSpPr>
            <a:spLocks noGrp="1" noChangeArrowheads="1"/>
          </p:cNvSpPr>
          <p:nvPr>
            <p:ph idx="1"/>
          </p:nvPr>
        </p:nvSpPr>
        <p:spPr>
          <a:xfrm>
            <a:off x="842838" y="1317396"/>
            <a:ext cx="10758612" cy="4200810"/>
          </a:xfrm>
        </p:spPr>
        <p:txBody>
          <a:bodyPr/>
          <a:lstStyle/>
          <a:p>
            <a:pPr>
              <a:lnSpc>
                <a:spcPct val="100000"/>
              </a:lnSpc>
              <a:buFont typeface="Arial" panose="020B0604020202020204" pitchFamily="34" charset="0"/>
              <a:buChar char="•"/>
            </a:pPr>
            <a:r>
              <a:rPr lang="en-US" altLang="en-US" sz="2400" dirty="0"/>
              <a:t>Adopt a clear time and attendance policy</a:t>
            </a:r>
          </a:p>
          <a:p>
            <a:pPr>
              <a:lnSpc>
                <a:spcPct val="100000"/>
              </a:lnSpc>
              <a:buFont typeface="Arial" panose="020B0604020202020204" pitchFamily="34" charset="0"/>
              <a:buChar char="•"/>
            </a:pPr>
            <a:r>
              <a:rPr lang="en-US" altLang="en-US" sz="2400" b="1" dirty="0">
                <a:solidFill>
                  <a:srgbClr val="FF0000"/>
                </a:solidFill>
              </a:rPr>
              <a:t>Require managers </a:t>
            </a:r>
            <a:r>
              <a:rPr lang="en-US" altLang="en-US" sz="2400" dirty="0"/>
              <a:t>to review weekly timesheets </a:t>
            </a:r>
          </a:p>
          <a:p>
            <a:pPr>
              <a:lnSpc>
                <a:spcPct val="100000"/>
              </a:lnSpc>
              <a:buFont typeface="Arial" panose="020B0604020202020204" pitchFamily="34" charset="0"/>
              <a:buChar char="•"/>
            </a:pPr>
            <a:r>
              <a:rPr lang="en-US" altLang="en-US" sz="2400" dirty="0"/>
              <a:t>Employees should be </a:t>
            </a:r>
            <a:r>
              <a:rPr lang="en-US" altLang="en-US" sz="2400" b="1" dirty="0">
                <a:solidFill>
                  <a:srgbClr val="FF0000"/>
                </a:solidFill>
              </a:rPr>
              <a:t>required to review and certify accuracy</a:t>
            </a:r>
            <a:r>
              <a:rPr lang="en-US" altLang="en-US" sz="2400" dirty="0">
                <a:solidFill>
                  <a:srgbClr val="FF0000"/>
                </a:solidFill>
              </a:rPr>
              <a:t> </a:t>
            </a:r>
            <a:r>
              <a:rPr lang="en-US" altLang="en-US" sz="2400" dirty="0"/>
              <a:t>of timesheets</a:t>
            </a:r>
          </a:p>
          <a:p>
            <a:pPr>
              <a:lnSpc>
                <a:spcPct val="100000"/>
              </a:lnSpc>
              <a:buFont typeface="Arial" panose="020B0604020202020204" pitchFamily="34" charset="0"/>
              <a:buChar char="•"/>
            </a:pPr>
            <a:r>
              <a:rPr lang="en-US" altLang="en-US" sz="2400" dirty="0"/>
              <a:t>Train all staff about time keeping</a:t>
            </a:r>
          </a:p>
          <a:p>
            <a:pPr>
              <a:lnSpc>
                <a:spcPct val="100000"/>
              </a:lnSpc>
              <a:buFont typeface="Arial" panose="020B0604020202020204" pitchFamily="34" charset="0"/>
              <a:buChar char="•"/>
            </a:pPr>
            <a:r>
              <a:rPr lang="en-US" altLang="en-US" sz="2400" dirty="0"/>
              <a:t>Uniformly address policy violations by employees or supervisors – apply to all employees regardless of rank</a:t>
            </a:r>
          </a:p>
          <a:p>
            <a:pPr>
              <a:lnSpc>
                <a:spcPct val="90000"/>
              </a:lnSpc>
            </a:pPr>
            <a:endParaRPr lang="en-US" altLang="en-US" b="1" i="1" dirty="0"/>
          </a:p>
        </p:txBody>
      </p:sp>
      <p:sp>
        <p:nvSpPr>
          <p:cNvPr id="931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0A77EA21-4BDE-4D8B-B90F-25B1E7D762AB}" type="slidenum">
              <a:rPr kumimoji="0" lang="en-US" altLang="en-US" sz="1400">
                <a:solidFill>
                  <a:schemeClr val="bg2"/>
                </a:solidFill>
                <a:latin typeface="Arial" panose="020B0604020202020204" pitchFamily="34" charset="0"/>
              </a:rPr>
              <a:pPr>
                <a:spcBef>
                  <a:spcPct val="50000"/>
                </a:spcBef>
                <a:buClrTx/>
                <a:buFontTx/>
                <a:buNone/>
              </a:pPr>
              <a:t>32</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32564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811033" y="0"/>
            <a:ext cx="8277211" cy="640080"/>
          </a:xfrm>
          <a:noFill/>
        </p:spPr>
        <p:txBody>
          <a:bodyPr vert="horz" lIns="90488" tIns="44450" rIns="90488" bIns="44450" rtlCol="0" anchor="t">
            <a:normAutofit fontScale="90000"/>
          </a:bodyPr>
          <a:lstStyle/>
          <a:p>
            <a:pPr algn="ctr"/>
            <a:r>
              <a:rPr lang="en-US" altLang="en-US" dirty="0"/>
              <a:t>Work Week</a:t>
            </a:r>
          </a:p>
        </p:txBody>
      </p:sp>
      <p:sp>
        <p:nvSpPr>
          <p:cNvPr id="95237" name="Rectangle 3"/>
          <p:cNvSpPr>
            <a:spLocks noGrp="1" noChangeArrowheads="1"/>
          </p:cNvSpPr>
          <p:nvPr>
            <p:ph sz="half" idx="1"/>
          </p:nvPr>
        </p:nvSpPr>
        <p:spPr>
          <a:xfrm>
            <a:off x="811033" y="742950"/>
            <a:ext cx="8199152" cy="4958135"/>
          </a:xfrm>
          <a:noFill/>
        </p:spPr>
        <p:txBody>
          <a:bodyPr vert="horz" lIns="90488" tIns="44450" rIns="90488" bIns="44450" rtlCol="0">
            <a:normAutofit fontScale="92500" lnSpcReduction="10000"/>
          </a:bodyPr>
          <a:lstStyle/>
          <a:p>
            <a:pPr>
              <a:lnSpc>
                <a:spcPct val="90000"/>
              </a:lnSpc>
              <a:buFont typeface="Arial" panose="020B0604020202020204" pitchFamily="34" charset="0"/>
              <a:buChar char="•"/>
            </a:pPr>
            <a:r>
              <a:rPr lang="en-US" altLang="en-US" sz="2600" dirty="0"/>
              <a:t>A </a:t>
            </a:r>
            <a:r>
              <a:rPr lang="en-US" altLang="en-US" sz="2600" b="1" dirty="0"/>
              <a:t>regularly recurring</a:t>
            </a:r>
            <a:r>
              <a:rPr lang="en-US" altLang="en-US" sz="2600" dirty="0"/>
              <a:t> period of 168 consecutive hours</a:t>
            </a:r>
          </a:p>
          <a:p>
            <a:pPr>
              <a:lnSpc>
                <a:spcPct val="90000"/>
              </a:lnSpc>
              <a:buFont typeface="Arial" panose="020B0604020202020204" pitchFamily="34" charset="0"/>
              <a:buChar char="•"/>
            </a:pPr>
            <a:r>
              <a:rPr lang="en-US" altLang="en-US" sz="2600" dirty="0"/>
              <a:t>Can begin anytime on any day of the week</a:t>
            </a:r>
          </a:p>
          <a:p>
            <a:pPr>
              <a:lnSpc>
                <a:spcPct val="90000"/>
              </a:lnSpc>
              <a:buFont typeface="Arial" panose="020B0604020202020204" pitchFamily="34" charset="0"/>
              <a:buChar char="•"/>
            </a:pPr>
            <a:r>
              <a:rPr lang="en-US" altLang="en-US" sz="2600" b="1" dirty="0"/>
              <a:t>Only changed if intended for the long term</a:t>
            </a:r>
          </a:p>
          <a:p>
            <a:pPr>
              <a:lnSpc>
                <a:spcPct val="90000"/>
              </a:lnSpc>
              <a:buFont typeface="Arial" panose="020B0604020202020204" pitchFamily="34" charset="0"/>
              <a:buChar char="•"/>
            </a:pPr>
            <a:r>
              <a:rPr lang="en-US" altLang="en-US" sz="2600" b="1" i="1" u="sng" dirty="0">
                <a:solidFill>
                  <a:srgbClr val="FF0000"/>
                </a:solidFill>
              </a:rPr>
              <a:t>EACH WEEK STANDS ALONE FOR OVERTIME PURPOSES</a:t>
            </a:r>
          </a:p>
          <a:p>
            <a:pPr>
              <a:lnSpc>
                <a:spcPct val="90000"/>
              </a:lnSpc>
              <a:buFont typeface="Arial" panose="020B0604020202020204" pitchFamily="34" charset="0"/>
              <a:buChar char="•"/>
            </a:pPr>
            <a:r>
              <a:rPr lang="en-US" altLang="en-US" sz="2600" b="1" i="1" u="sng" dirty="0">
                <a:solidFill>
                  <a:srgbClr val="FF0000"/>
                </a:solidFill>
              </a:rPr>
              <a:t>ECU’s workweek is Sunday-Saturday</a:t>
            </a:r>
          </a:p>
          <a:p>
            <a:endParaRPr lang="en-US" altLang="en-US" sz="2600" dirty="0"/>
          </a:p>
          <a:p>
            <a:r>
              <a:rPr lang="en-US" altLang="en-US" sz="2600" u="sng" dirty="0"/>
              <a:t>Major exception – Police Officers</a:t>
            </a:r>
          </a:p>
          <a:p>
            <a:pPr lvl="1">
              <a:lnSpc>
                <a:spcPct val="120000"/>
              </a:lnSpc>
              <a:defRPr/>
            </a:pPr>
            <a:r>
              <a:rPr lang="en-US" sz="2600" dirty="0"/>
              <a:t>Work period of 28 consecutive days</a:t>
            </a:r>
          </a:p>
          <a:p>
            <a:pPr lvl="1">
              <a:lnSpc>
                <a:spcPct val="120000"/>
              </a:lnSpc>
              <a:defRPr/>
            </a:pPr>
            <a:r>
              <a:rPr lang="en-US" sz="2600" dirty="0"/>
              <a:t>Overtime </a:t>
            </a:r>
            <a:r>
              <a:rPr lang="en-US" sz="2600" b="1" dirty="0">
                <a:solidFill>
                  <a:srgbClr val="FF0000"/>
                </a:solidFill>
              </a:rPr>
              <a:t>occurs over 171 hours in work period </a:t>
            </a:r>
          </a:p>
          <a:p>
            <a:pPr lvl="1">
              <a:lnSpc>
                <a:spcPct val="120000"/>
              </a:lnSpc>
              <a:defRPr/>
            </a:pPr>
            <a:r>
              <a:rPr lang="en-US" sz="2600" dirty="0"/>
              <a:t>Must be certified, have powers of arrest, trained in law enforcement</a:t>
            </a:r>
          </a:p>
          <a:p>
            <a:endParaRPr lang="en-US" altLang="en-US" sz="3200" dirty="0"/>
          </a:p>
          <a:p>
            <a:pPr>
              <a:lnSpc>
                <a:spcPct val="90000"/>
              </a:lnSpc>
              <a:buFont typeface="Arial" panose="020B0604020202020204" pitchFamily="34" charset="0"/>
              <a:buChar char="•"/>
            </a:pPr>
            <a:endParaRPr lang="en-US" altLang="en-US" sz="3000" b="1" i="1" u="sng" dirty="0"/>
          </a:p>
        </p:txBody>
      </p:sp>
      <p:graphicFrame>
        <p:nvGraphicFramePr>
          <p:cNvPr id="95238" name="Object 0">
            <a:hlinkClick r:id="" action="ppaction://ole?verb=0"/>
          </p:cNvPr>
          <p:cNvGraphicFramePr>
            <a:graphicFrameLocks noGrp="1"/>
          </p:cNvGraphicFramePr>
          <p:nvPr>
            <p:ph sz="half" idx="2"/>
          </p:nvPr>
        </p:nvGraphicFramePr>
        <p:xfrm>
          <a:off x="9088244" y="2067242"/>
          <a:ext cx="2765502" cy="2767647"/>
        </p:xfrm>
        <a:graphic>
          <a:graphicData uri="http://schemas.openxmlformats.org/presentationml/2006/ole">
            <mc:AlternateContent xmlns:mc="http://schemas.openxmlformats.org/markup-compatibility/2006">
              <mc:Choice xmlns:v="urn:schemas-microsoft-com:vml" Requires="v">
                <p:oleObj name="Clip" r:id="rId4" imgW="5883275" imgH="3825875" progId="MS_ClipArt_Gallery.2">
                  <p:embed/>
                </p:oleObj>
              </mc:Choice>
              <mc:Fallback>
                <p:oleObj name="Clip" r:id="rId4" imgW="5883275" imgH="3825875" progId="MS_ClipArt_Gallery.2">
                  <p:embed/>
                  <p:pic>
                    <p:nvPicPr>
                      <p:cNvPr id="95238" name="Object 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8244" y="2067242"/>
                        <a:ext cx="2765502" cy="2767647"/>
                      </a:xfrm>
                      <a:prstGeom prst="rect">
                        <a:avLst/>
                      </a:prstGeom>
                      <a:noFill/>
                      <a:ln>
                        <a:noFill/>
                      </a:ln>
                    </p:spPr>
                  </p:pic>
                </p:oleObj>
              </mc:Fallback>
            </mc:AlternateContent>
          </a:graphicData>
        </a:graphic>
      </p:graphicFrame>
      <p:sp>
        <p:nvSpPr>
          <p:cNvPr id="952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081290E9-D48E-4A3F-BA28-4FECC36E9525}" type="slidenum">
              <a:rPr kumimoji="0" lang="en-US" altLang="en-US" sz="1400">
                <a:solidFill>
                  <a:schemeClr val="bg2"/>
                </a:solidFill>
                <a:latin typeface="Arial" panose="020B0604020202020204" pitchFamily="34" charset="0"/>
              </a:rPr>
              <a:pPr>
                <a:spcBef>
                  <a:spcPct val="50000"/>
                </a:spcBef>
                <a:buClrTx/>
                <a:buFontTx/>
                <a:buNone/>
              </a:pPr>
              <a:t>33</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342868019"/>
      </p:ext>
    </p:extLst>
  </p:cSld>
  <p:clrMapOvr>
    <a:masterClrMapping/>
  </p:clrMapOvr>
  <p:transition spd="med">
    <p:pull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026"/>
          <p:cNvSpPr>
            <a:spLocks noGrp="1" noChangeArrowheads="1"/>
          </p:cNvSpPr>
          <p:nvPr>
            <p:ph type="title"/>
          </p:nvPr>
        </p:nvSpPr>
        <p:spPr>
          <a:xfrm>
            <a:off x="906449" y="0"/>
            <a:ext cx="4369639" cy="685800"/>
          </a:xfrm>
        </p:spPr>
        <p:txBody>
          <a:bodyPr anchor="t">
            <a:noAutofit/>
          </a:bodyPr>
          <a:lstStyle/>
          <a:p>
            <a:pPr algn="ctr">
              <a:defRPr/>
            </a:pPr>
            <a:r>
              <a:rPr lang="en-US" sz="4000" dirty="0"/>
              <a:t>Recordkeeping</a:t>
            </a:r>
            <a:br>
              <a:rPr lang="en-US" b="1" dirty="0"/>
            </a:br>
            <a:r>
              <a:rPr lang="en-US" dirty="0"/>
              <a:t> </a:t>
            </a:r>
            <a:endParaRPr lang="en-US" dirty="0">
              <a:latin typeface="+mn-lt"/>
            </a:endParaRPr>
          </a:p>
        </p:txBody>
      </p:sp>
      <p:sp>
        <p:nvSpPr>
          <p:cNvPr id="52229" name="Rectangle 1027"/>
          <p:cNvSpPr>
            <a:spLocks noGrp="1" noChangeArrowheads="1"/>
          </p:cNvSpPr>
          <p:nvPr>
            <p:ph idx="1"/>
          </p:nvPr>
        </p:nvSpPr>
        <p:spPr>
          <a:xfrm>
            <a:off x="906449" y="685800"/>
            <a:ext cx="10935031" cy="4911918"/>
          </a:xfrm>
        </p:spPr>
        <p:txBody>
          <a:bodyPr>
            <a:noAutofit/>
          </a:bodyPr>
          <a:lstStyle/>
          <a:p>
            <a:pPr marL="0" indent="0">
              <a:lnSpc>
                <a:spcPct val="100000"/>
              </a:lnSpc>
              <a:buNone/>
              <a:defRPr/>
            </a:pPr>
            <a:r>
              <a:rPr lang="en-US" b="1" i="1" dirty="0"/>
              <a:t>Non-Exempt (subject) includes:</a:t>
            </a:r>
          </a:p>
          <a:p>
            <a:pPr marL="0" indent="0">
              <a:lnSpc>
                <a:spcPct val="100000"/>
              </a:lnSpc>
              <a:buNone/>
              <a:defRPr/>
            </a:pPr>
            <a:endParaRPr lang="en-US" b="1" i="1" dirty="0"/>
          </a:p>
          <a:p>
            <a:pPr lvl="1">
              <a:lnSpc>
                <a:spcPct val="100000"/>
              </a:lnSpc>
              <a:spcBef>
                <a:spcPts val="0"/>
              </a:spcBef>
              <a:defRPr/>
            </a:pPr>
            <a:r>
              <a:rPr lang="en-US" sz="2800" b="1" u="sng" dirty="0"/>
              <a:t>Hours worked</a:t>
            </a:r>
            <a:r>
              <a:rPr lang="en-US" sz="2800" u="sng" dirty="0"/>
              <a:t> </a:t>
            </a:r>
            <a:r>
              <a:rPr lang="en-US" sz="2800" b="1" u="sng" dirty="0"/>
              <a:t>each workday and workweek</a:t>
            </a:r>
          </a:p>
          <a:p>
            <a:pPr lvl="1">
              <a:lnSpc>
                <a:spcPct val="100000"/>
              </a:lnSpc>
              <a:spcBef>
                <a:spcPts val="0"/>
              </a:spcBef>
              <a:buFont typeface="Arial" pitchFamily="34" charset="0"/>
              <a:buChar char="•"/>
              <a:defRPr/>
            </a:pPr>
            <a:r>
              <a:rPr lang="en-US" sz="2800" dirty="0"/>
              <a:t>Regular hourly rate of pay</a:t>
            </a:r>
            <a:endParaRPr lang="en-US" sz="2800" b="1" u="sng" dirty="0"/>
          </a:p>
          <a:p>
            <a:pPr lvl="1">
              <a:lnSpc>
                <a:spcPct val="100000"/>
              </a:lnSpc>
              <a:spcBef>
                <a:spcPts val="0"/>
              </a:spcBef>
              <a:buFont typeface="Arial" pitchFamily="34" charset="0"/>
              <a:buChar char="•"/>
              <a:defRPr/>
            </a:pPr>
            <a:r>
              <a:rPr lang="en-US" sz="2800" dirty="0"/>
              <a:t>Premium pay for overtime </a:t>
            </a:r>
          </a:p>
          <a:p>
            <a:pPr lvl="1">
              <a:lnSpc>
                <a:spcPct val="100000"/>
              </a:lnSpc>
              <a:spcBef>
                <a:spcPts val="0"/>
              </a:spcBef>
              <a:buFont typeface="Arial" pitchFamily="34" charset="0"/>
              <a:buChar char="•"/>
              <a:defRPr/>
            </a:pPr>
            <a:r>
              <a:rPr lang="en-US" sz="2800" dirty="0"/>
              <a:t>Total wages per pay period</a:t>
            </a:r>
          </a:p>
          <a:p>
            <a:pPr lvl="1">
              <a:lnSpc>
                <a:spcPct val="100000"/>
              </a:lnSpc>
              <a:spcBef>
                <a:spcPts val="0"/>
              </a:spcBef>
              <a:defRPr/>
            </a:pPr>
            <a:r>
              <a:rPr lang="en-US" sz="2800" dirty="0"/>
              <a:t>Amount of earnings per pay period, make sure hours are recorded according to payroll guidelines.</a:t>
            </a:r>
          </a:p>
          <a:p>
            <a:pPr lvl="1">
              <a:lnSpc>
                <a:spcPct val="100000"/>
              </a:lnSpc>
              <a:spcBef>
                <a:spcPts val="0"/>
              </a:spcBef>
              <a:buFont typeface="Arial" pitchFamily="34" charset="0"/>
              <a:buChar char="•"/>
              <a:defRPr/>
            </a:pPr>
            <a:r>
              <a:rPr lang="en-US" sz="2800" b="1" i="1" u="sng" dirty="0"/>
              <a:t>Cannot alter accurate records </a:t>
            </a:r>
          </a:p>
          <a:p>
            <a:pPr lvl="1">
              <a:lnSpc>
                <a:spcPct val="100000"/>
              </a:lnSpc>
              <a:spcBef>
                <a:spcPts val="0"/>
              </a:spcBef>
              <a:buFont typeface="Arial" pitchFamily="34" charset="0"/>
              <a:buChar char="•"/>
              <a:defRPr/>
            </a:pPr>
            <a:r>
              <a:rPr lang="en-US" sz="2800" dirty="0"/>
              <a:t>Must maintain payroll records for 3 years; time records for 2 years</a:t>
            </a:r>
          </a:p>
          <a:p>
            <a:pPr lvl="1">
              <a:spcBef>
                <a:spcPts val="0"/>
              </a:spcBef>
              <a:buFont typeface="Arial" pitchFamily="34" charset="0"/>
              <a:buChar char="•"/>
              <a:defRPr/>
            </a:pPr>
            <a:endParaRPr lang="en-US" sz="2600" dirty="0"/>
          </a:p>
          <a:p>
            <a:pPr marL="400050" lvl="1" indent="0">
              <a:buNone/>
              <a:defRPr/>
            </a:pPr>
            <a:r>
              <a:rPr lang="en-US" dirty="0"/>
              <a:t>       </a:t>
            </a:r>
          </a:p>
          <a:p>
            <a:pPr lvl="1">
              <a:lnSpc>
                <a:spcPct val="90000"/>
              </a:lnSpc>
              <a:buFont typeface="Arial" pitchFamily="34" charset="0"/>
              <a:buChar char="•"/>
              <a:defRPr/>
            </a:pPr>
            <a:endParaRPr lang="en-US" dirty="0"/>
          </a:p>
          <a:p>
            <a:pPr lvl="1">
              <a:lnSpc>
                <a:spcPct val="90000"/>
              </a:lnSpc>
              <a:defRPr/>
            </a:pPr>
            <a:endParaRPr lang="en-US" dirty="0"/>
          </a:p>
          <a:p>
            <a:pPr>
              <a:lnSpc>
                <a:spcPct val="90000"/>
              </a:lnSpc>
              <a:defRPr/>
            </a:pPr>
            <a:endParaRPr lang="en-US" sz="2400" dirty="0"/>
          </a:p>
          <a:p>
            <a:pPr lvl="1">
              <a:lnSpc>
                <a:spcPct val="90000"/>
              </a:lnSpc>
              <a:defRPr/>
            </a:pPr>
            <a:endParaRPr lang="en-US" dirty="0"/>
          </a:p>
        </p:txBody>
      </p:sp>
      <p:sp>
        <p:nvSpPr>
          <p:cNvPr id="99331" name="Slide Number Placeholder 5"/>
          <p:cNvSpPr>
            <a:spLocks noGrp="1"/>
          </p:cNvSpPr>
          <p:nvPr>
            <p:ph type="sldNum" sz="quarter" idx="12"/>
          </p:nvPr>
        </p:nvSpPr>
        <p:spPr>
          <a:xfrm>
            <a:off x="10708105" y="6388767"/>
            <a:ext cx="649705" cy="3850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r>
              <a:rPr kumimoji="0" lang="en-US" altLang="en-US" sz="1400" dirty="0">
                <a:solidFill>
                  <a:schemeClr val="bg2"/>
                </a:solidFill>
                <a:latin typeface="Arial" panose="020B0604020202020204" pitchFamily="34" charset="0"/>
              </a:rPr>
              <a:t> </a:t>
            </a:r>
            <a:fld id="{6D5ED600-CD75-474C-91A7-2E79F62777F5}" type="slidenum">
              <a:rPr kumimoji="0" lang="en-US" altLang="en-US" sz="1400" smtClean="0">
                <a:solidFill>
                  <a:schemeClr val="bg2"/>
                </a:solidFill>
                <a:latin typeface="Arial" panose="020B0604020202020204" pitchFamily="34" charset="0"/>
              </a:rPr>
              <a:pPr>
                <a:spcBef>
                  <a:spcPct val="50000"/>
                </a:spcBef>
                <a:buClrTx/>
                <a:buFontTx/>
                <a:buNone/>
              </a:pPr>
              <a:t>34</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343005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64" y="142179"/>
            <a:ext cx="4727448" cy="836229"/>
          </a:xfrm>
        </p:spPr>
        <p:txBody>
          <a:bodyPr anchor="t">
            <a:normAutofit/>
          </a:bodyPr>
          <a:lstStyle/>
          <a:p>
            <a:pPr algn="ctr"/>
            <a:r>
              <a:rPr lang="en-US" sz="4000" dirty="0"/>
              <a:t>Recordkeeping</a:t>
            </a:r>
          </a:p>
        </p:txBody>
      </p:sp>
      <p:sp>
        <p:nvSpPr>
          <p:cNvPr id="3" name="Content Placeholder 2"/>
          <p:cNvSpPr>
            <a:spLocks noGrp="1"/>
          </p:cNvSpPr>
          <p:nvPr>
            <p:ph idx="1"/>
          </p:nvPr>
        </p:nvSpPr>
        <p:spPr>
          <a:xfrm>
            <a:off x="969264" y="1268731"/>
            <a:ext cx="10384536" cy="3623309"/>
          </a:xfrm>
        </p:spPr>
        <p:txBody>
          <a:bodyPr>
            <a:normAutofit/>
          </a:bodyPr>
          <a:lstStyle/>
          <a:p>
            <a:pPr lvl="1">
              <a:lnSpc>
                <a:spcPct val="90000"/>
              </a:lnSpc>
              <a:buFont typeface="Arial" pitchFamily="34" charset="0"/>
              <a:buChar char="•"/>
              <a:defRPr/>
            </a:pPr>
            <a:r>
              <a:rPr lang="en-US" sz="2800" dirty="0"/>
              <a:t>Treat all employees consistently.</a:t>
            </a:r>
          </a:p>
          <a:p>
            <a:pPr lvl="1">
              <a:lnSpc>
                <a:spcPct val="90000"/>
              </a:lnSpc>
              <a:buFont typeface="Arial" pitchFamily="34" charset="0"/>
              <a:buChar char="•"/>
              <a:defRPr/>
            </a:pPr>
            <a:endParaRPr lang="en-US" sz="2800" dirty="0"/>
          </a:p>
          <a:p>
            <a:pPr lvl="1">
              <a:lnSpc>
                <a:spcPct val="90000"/>
              </a:lnSpc>
              <a:buFont typeface="Arial" pitchFamily="34" charset="0"/>
              <a:buChar char="•"/>
              <a:defRPr/>
            </a:pPr>
            <a:r>
              <a:rPr lang="en-US" sz="2800" dirty="0"/>
              <a:t>Ensure employees fill timesheets out weekly.  Otherwise you lose track of time worked.</a:t>
            </a:r>
          </a:p>
          <a:p>
            <a:pPr lvl="1">
              <a:lnSpc>
                <a:spcPct val="90000"/>
              </a:lnSpc>
              <a:buFont typeface="Arial" pitchFamily="34" charset="0"/>
              <a:buChar char="•"/>
              <a:defRPr/>
            </a:pPr>
            <a:endParaRPr lang="en-US" sz="2800" dirty="0"/>
          </a:p>
          <a:p>
            <a:pPr lvl="1">
              <a:lnSpc>
                <a:spcPct val="90000"/>
              </a:lnSpc>
              <a:buFont typeface="Arial" pitchFamily="34" charset="0"/>
              <a:buChar char="•"/>
              <a:defRPr/>
            </a:pPr>
            <a:r>
              <a:rPr lang="en-US" sz="2800" dirty="0"/>
              <a:t>If employer is not in compliance, then usually the employee is going to win in court.</a:t>
            </a:r>
          </a:p>
          <a:p>
            <a:pPr marL="457200" lvl="1" indent="0">
              <a:lnSpc>
                <a:spcPct val="90000"/>
              </a:lnSpc>
              <a:buNone/>
              <a:defRPr/>
            </a:pPr>
            <a:endParaRPr lang="en-US" sz="3000" dirty="0"/>
          </a:p>
        </p:txBody>
      </p:sp>
      <p:sp>
        <p:nvSpPr>
          <p:cNvPr id="5" name="Slide Number Placeholder 4"/>
          <p:cNvSpPr>
            <a:spLocks noGrp="1"/>
          </p:cNvSpPr>
          <p:nvPr>
            <p:ph type="sldNum" sz="quarter" idx="12"/>
          </p:nvPr>
        </p:nvSpPr>
        <p:spPr/>
        <p:txBody>
          <a:bodyPr/>
          <a:lstStyle/>
          <a:p>
            <a:pPr>
              <a:defRPr/>
            </a:pPr>
            <a:fld id="{F4BDC6C1-4D5E-42C4-A8C4-E4BF00B4995E}" type="slidenum">
              <a:rPr lang="en-US" altLang="en-US" smtClean="0"/>
              <a:pPr>
                <a:defRPr/>
              </a:pPr>
              <a:t>35</a:t>
            </a:fld>
            <a:endParaRPr lang="en-US" altLang="en-US" dirty="0"/>
          </a:p>
        </p:txBody>
      </p:sp>
    </p:spTree>
    <p:custDataLst>
      <p:tags r:id="rId1"/>
    </p:custDataLst>
    <p:extLst>
      <p:ext uri="{BB962C8B-B14F-4D97-AF65-F5344CB8AC3E}">
        <p14:creationId xmlns:p14="http://schemas.microsoft.com/office/powerpoint/2010/main" val="3435939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a:xfrm>
            <a:off x="779228" y="128016"/>
            <a:ext cx="8606072" cy="746627"/>
          </a:xfrm>
        </p:spPr>
        <p:txBody>
          <a:bodyPr anchor="t">
            <a:normAutofit/>
          </a:bodyPr>
          <a:lstStyle/>
          <a:p>
            <a:pPr algn="ctr"/>
            <a:r>
              <a:rPr lang="en-US" altLang="en-US" sz="4000" dirty="0"/>
              <a:t>FLSA does not cover or require</a:t>
            </a:r>
          </a:p>
        </p:txBody>
      </p:sp>
      <p:sp>
        <p:nvSpPr>
          <p:cNvPr id="101381" name="Rectangle 3"/>
          <p:cNvSpPr>
            <a:spLocks noGrp="1" noChangeArrowheads="1"/>
          </p:cNvSpPr>
          <p:nvPr>
            <p:ph idx="1"/>
          </p:nvPr>
        </p:nvSpPr>
        <p:spPr>
          <a:xfrm>
            <a:off x="779228" y="1079502"/>
            <a:ext cx="10822222" cy="4486412"/>
          </a:xfrm>
        </p:spPr>
        <p:txBody>
          <a:bodyPr>
            <a:normAutofit fontScale="77500" lnSpcReduction="20000"/>
          </a:bodyPr>
          <a:lstStyle/>
          <a:p>
            <a:pPr>
              <a:buFont typeface="Arial" panose="020B0604020202020204" pitchFamily="34" charset="0"/>
              <a:buChar char="•"/>
            </a:pPr>
            <a:r>
              <a:rPr lang="en-US" altLang="en-US" sz="3000" dirty="0"/>
              <a:t>Benefits Hours - including Vacation, Holiday, Bonus Leave or Sick Leave – only hours that are worked</a:t>
            </a:r>
          </a:p>
          <a:p>
            <a:pPr>
              <a:buFont typeface="Arial" panose="020B0604020202020204" pitchFamily="34" charset="0"/>
              <a:buChar char="•"/>
            </a:pPr>
            <a:endParaRPr lang="en-US" altLang="en-US" sz="3000" dirty="0"/>
          </a:p>
          <a:p>
            <a:pPr>
              <a:buFont typeface="Arial" panose="020B0604020202020204" pitchFamily="34" charset="0"/>
              <a:buChar char="•"/>
            </a:pPr>
            <a:r>
              <a:rPr lang="en-US" altLang="en-US" sz="3000" dirty="0"/>
              <a:t>Meal periods </a:t>
            </a:r>
          </a:p>
          <a:p>
            <a:pPr>
              <a:buFont typeface="Arial" panose="020B0604020202020204" pitchFamily="34" charset="0"/>
              <a:buChar char="•"/>
            </a:pPr>
            <a:endParaRPr lang="en-US" altLang="en-US" sz="3000" dirty="0"/>
          </a:p>
          <a:p>
            <a:pPr>
              <a:buFont typeface="Arial" panose="020B0604020202020204" pitchFamily="34" charset="0"/>
              <a:buChar char="•"/>
            </a:pPr>
            <a:r>
              <a:rPr lang="en-US" altLang="en-US" sz="3000" dirty="0"/>
              <a:t>Break periods (considered work time but not required)</a:t>
            </a:r>
          </a:p>
          <a:p>
            <a:pPr>
              <a:buFont typeface="Arial" panose="020B0604020202020204" pitchFamily="34" charset="0"/>
              <a:buChar char="•"/>
            </a:pPr>
            <a:endParaRPr lang="en-US" altLang="en-US" sz="3000" dirty="0"/>
          </a:p>
          <a:p>
            <a:pPr>
              <a:buFont typeface="Arial" panose="020B0604020202020204" pitchFamily="34" charset="0"/>
              <a:buChar char="•"/>
            </a:pPr>
            <a:r>
              <a:rPr lang="en-US" altLang="en-US" sz="3000" dirty="0"/>
              <a:t>Number of hours worked in a week or a day</a:t>
            </a:r>
          </a:p>
          <a:p>
            <a:pPr>
              <a:buFont typeface="Arial" panose="020B0604020202020204" pitchFamily="34" charset="0"/>
              <a:buChar char="•"/>
            </a:pPr>
            <a:endParaRPr lang="en-US" altLang="en-US" sz="3000" dirty="0"/>
          </a:p>
          <a:p>
            <a:pPr>
              <a:buFont typeface="Arial" panose="020B0604020202020204" pitchFamily="34" charset="0"/>
              <a:buChar char="•"/>
            </a:pPr>
            <a:r>
              <a:rPr lang="en-US" altLang="en-US" sz="3000" dirty="0"/>
              <a:t>Pay Raises and Benefits</a:t>
            </a:r>
          </a:p>
          <a:p>
            <a:pPr>
              <a:buFont typeface="Arial" panose="020B0604020202020204" pitchFamily="34" charset="0"/>
              <a:buChar char="•"/>
            </a:pPr>
            <a:endParaRPr lang="en-US" altLang="en-US" sz="3000" dirty="0"/>
          </a:p>
          <a:p>
            <a:pPr>
              <a:buFont typeface="Arial" panose="020B0604020202020204" pitchFamily="34" charset="0"/>
              <a:buChar char="•"/>
            </a:pPr>
            <a:r>
              <a:rPr lang="en-US" altLang="en-US" sz="3000" dirty="0"/>
              <a:t>Discharges</a:t>
            </a:r>
          </a:p>
          <a:p>
            <a:endParaRPr lang="en-US" altLang="en-US" dirty="0"/>
          </a:p>
          <a:p>
            <a:endParaRPr lang="en-US" altLang="en-US" dirty="0"/>
          </a:p>
        </p:txBody>
      </p:sp>
      <p:sp>
        <p:nvSpPr>
          <p:cNvPr id="101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55B59F6A-A54B-47DF-957B-F36FC89DE39D}" type="slidenum">
              <a:rPr kumimoji="0" lang="en-US" altLang="en-US" sz="1400">
                <a:solidFill>
                  <a:schemeClr val="bg2"/>
                </a:solidFill>
                <a:latin typeface="Arial" panose="020B0604020202020204" pitchFamily="34" charset="0"/>
              </a:rPr>
              <a:pPr>
                <a:spcBef>
                  <a:spcPct val="50000"/>
                </a:spcBef>
                <a:buClrTx/>
                <a:buFontTx/>
                <a:buNone/>
              </a:pPr>
              <a:t>36</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757981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840921" y="320675"/>
            <a:ext cx="6046448" cy="691696"/>
          </a:xfrm>
          <a:noFill/>
        </p:spPr>
        <p:txBody>
          <a:bodyPr vert="horz" lIns="90488" tIns="44450" rIns="90488" bIns="44450" rtlCol="0" anchor="t">
            <a:noAutofit/>
          </a:bodyPr>
          <a:lstStyle/>
          <a:p>
            <a:pPr algn="ctr"/>
            <a:r>
              <a:rPr lang="en-US" altLang="en-US" sz="4000" dirty="0"/>
              <a:t>Meal Period</a:t>
            </a:r>
          </a:p>
        </p:txBody>
      </p:sp>
      <p:sp>
        <p:nvSpPr>
          <p:cNvPr id="103429" name="Rectangle 3"/>
          <p:cNvSpPr>
            <a:spLocks noGrp="1" noChangeArrowheads="1"/>
          </p:cNvSpPr>
          <p:nvPr>
            <p:ph type="body" sz="half" idx="1"/>
          </p:nvPr>
        </p:nvSpPr>
        <p:spPr>
          <a:xfrm>
            <a:off x="840921" y="1131570"/>
            <a:ext cx="5864679" cy="4529759"/>
          </a:xfrm>
          <a:noFill/>
        </p:spPr>
        <p:txBody>
          <a:bodyPr vert="horz" lIns="90488" tIns="44450" rIns="90488" bIns="44450" rtlCol="0">
            <a:noAutofit/>
          </a:bodyPr>
          <a:lstStyle/>
          <a:p>
            <a:pPr>
              <a:lnSpc>
                <a:spcPct val="90000"/>
              </a:lnSpc>
              <a:buFont typeface="Arial" panose="020B0604020202020204" pitchFamily="34" charset="0"/>
              <a:buChar char="•"/>
            </a:pPr>
            <a:r>
              <a:rPr lang="en-US" altLang="en-US" dirty="0"/>
              <a:t>Must be at least 30 </a:t>
            </a:r>
            <a:r>
              <a:rPr lang="en-US" altLang="en-US" b="1" dirty="0">
                <a:solidFill>
                  <a:srgbClr val="FF0000"/>
                </a:solidFill>
              </a:rPr>
              <a:t>consecutive uninterrupted</a:t>
            </a:r>
            <a:r>
              <a:rPr lang="en-US" altLang="en-US" dirty="0"/>
              <a:t> minutes.</a:t>
            </a:r>
          </a:p>
          <a:p>
            <a:pPr>
              <a:lnSpc>
                <a:spcPct val="90000"/>
              </a:lnSpc>
              <a:buFont typeface="Arial" panose="020B0604020202020204" pitchFamily="34" charset="0"/>
              <a:buChar char="•"/>
            </a:pPr>
            <a:r>
              <a:rPr lang="en-US" altLang="en-US" dirty="0"/>
              <a:t>Employee must be free from all work.</a:t>
            </a:r>
          </a:p>
          <a:p>
            <a:pPr>
              <a:lnSpc>
                <a:spcPct val="90000"/>
              </a:lnSpc>
              <a:buFont typeface="Arial" panose="020B0604020202020204" pitchFamily="34" charset="0"/>
              <a:buChar char="•"/>
            </a:pPr>
            <a:r>
              <a:rPr lang="en-US" altLang="en-US" dirty="0"/>
              <a:t>Standard meal periods can vary from 30-60 minutes. </a:t>
            </a:r>
          </a:p>
          <a:p>
            <a:pPr>
              <a:lnSpc>
                <a:spcPct val="90000"/>
              </a:lnSpc>
              <a:buFont typeface="Arial" panose="020B0604020202020204" pitchFamily="34" charset="0"/>
              <a:buChar char="•"/>
            </a:pPr>
            <a:r>
              <a:rPr lang="en-US" altLang="en-US" b="1" dirty="0">
                <a:solidFill>
                  <a:srgbClr val="FF0000"/>
                </a:solidFill>
              </a:rPr>
              <a:t>NC and Federal Law does not require a meal period</a:t>
            </a:r>
          </a:p>
          <a:p>
            <a:pPr>
              <a:lnSpc>
                <a:spcPct val="90000"/>
              </a:lnSpc>
              <a:buFont typeface="Arial" panose="020B0604020202020204" pitchFamily="34" charset="0"/>
              <a:buChar char="•"/>
            </a:pPr>
            <a:r>
              <a:rPr lang="en-US" altLang="en-US" dirty="0"/>
              <a:t>Meal period is </a:t>
            </a:r>
            <a:r>
              <a:rPr lang="en-US" altLang="en-US" b="1" dirty="0">
                <a:solidFill>
                  <a:srgbClr val="FF0000"/>
                </a:solidFill>
              </a:rPr>
              <a:t>not</a:t>
            </a:r>
            <a:r>
              <a:rPr lang="en-US" altLang="en-US" b="1" dirty="0"/>
              <a:t> </a:t>
            </a:r>
            <a:r>
              <a:rPr lang="en-US" altLang="en-US" dirty="0"/>
              <a:t>paid time.</a:t>
            </a:r>
          </a:p>
        </p:txBody>
      </p:sp>
      <p:graphicFrame>
        <p:nvGraphicFramePr>
          <p:cNvPr id="103430" name="Object 4">
            <a:hlinkClick r:id="" action="ppaction://ole?verb=0"/>
          </p:cNvPr>
          <p:cNvGraphicFramePr>
            <a:graphicFrameLocks noGrp="1"/>
          </p:cNvGraphicFramePr>
          <p:nvPr>
            <p:ph type="clipArt" sz="half" idx="2"/>
          </p:nvPr>
        </p:nvGraphicFramePr>
        <p:xfrm>
          <a:off x="7709218" y="320675"/>
          <a:ext cx="3454400" cy="3454400"/>
        </p:xfrm>
        <a:graphic>
          <a:graphicData uri="http://schemas.openxmlformats.org/presentationml/2006/ole">
            <mc:AlternateContent xmlns:mc="http://schemas.openxmlformats.org/markup-compatibility/2006">
              <mc:Choice xmlns:v="urn:schemas-microsoft-com:vml" Requires="v">
                <p:oleObj name="Clip" r:id="rId4" imgW="4975225" imgH="4975225" progId="MS_ClipArt_Gallery.2">
                  <p:embed/>
                </p:oleObj>
              </mc:Choice>
              <mc:Fallback>
                <p:oleObj name="Clip" r:id="rId4" imgW="4975225" imgH="4975225" progId="MS_ClipArt_Gallery.2">
                  <p:embed/>
                  <p:pic>
                    <p:nvPicPr>
                      <p:cNvPr id="103430"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218" y="320675"/>
                        <a:ext cx="3454400" cy="345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ABD534D9-C3A3-4E73-8D2E-7105CC6BBFEB}" type="slidenum">
              <a:rPr kumimoji="0" lang="en-US" altLang="en-US" sz="1400">
                <a:solidFill>
                  <a:schemeClr val="bg2"/>
                </a:solidFill>
                <a:latin typeface="Arial" panose="020B0604020202020204" pitchFamily="34" charset="0"/>
              </a:rPr>
              <a:pPr>
                <a:spcBef>
                  <a:spcPct val="50000"/>
                </a:spcBef>
                <a:buClrTx/>
                <a:buFontTx/>
                <a:buNone/>
              </a:pPr>
              <a:t>37</a:t>
            </a:fld>
            <a:endParaRPr kumimoji="0" lang="en-US" altLang="en-US" sz="1400" dirty="0">
              <a:solidFill>
                <a:schemeClr val="bg2"/>
              </a:solidFill>
              <a:latin typeface="Arial" panose="020B0604020202020204" pitchFamily="34" charset="0"/>
            </a:endParaRPr>
          </a:p>
        </p:txBody>
      </p:sp>
      <p:pic>
        <p:nvPicPr>
          <p:cNvPr id="103431" name="Picture 8" descr="C:\Users\rpprice\AppData\Local\Microsoft\Windows\Temporary Internet Files\Content.IE5\VVOSQPK7\MC90002444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9218" y="4024312"/>
            <a:ext cx="30464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06194409"/>
      </p:ext>
    </p:extLst>
  </p:cSld>
  <p:clrMapOvr>
    <a:masterClrMapping/>
  </p:clrMapOvr>
  <p:transition>
    <p:cover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803082" y="118873"/>
            <a:ext cx="5620831" cy="739868"/>
          </a:xfrm>
          <a:noFill/>
        </p:spPr>
        <p:txBody>
          <a:bodyPr vert="horz" lIns="90488" tIns="44450" rIns="90488" bIns="44450" rtlCol="0" anchor="t">
            <a:normAutofit/>
          </a:bodyPr>
          <a:lstStyle/>
          <a:p>
            <a:pPr algn="ctr"/>
            <a:r>
              <a:rPr lang="en-US" altLang="en-US" sz="4000" dirty="0"/>
              <a:t>Breaks</a:t>
            </a:r>
          </a:p>
        </p:txBody>
      </p:sp>
      <p:sp>
        <p:nvSpPr>
          <p:cNvPr id="105477" name="Rectangle 3"/>
          <p:cNvSpPr>
            <a:spLocks noGrp="1" noChangeArrowheads="1"/>
          </p:cNvSpPr>
          <p:nvPr>
            <p:ph type="body" sz="half" idx="1"/>
          </p:nvPr>
        </p:nvSpPr>
        <p:spPr>
          <a:xfrm>
            <a:off x="803082" y="1028700"/>
            <a:ext cx="7807518" cy="4600823"/>
          </a:xfrm>
          <a:noFill/>
        </p:spPr>
        <p:txBody>
          <a:bodyPr vert="horz" lIns="90488" tIns="44450" rIns="90488" bIns="44450" rtlCol="0">
            <a:normAutofit fontScale="92500" lnSpcReduction="10000"/>
          </a:bodyPr>
          <a:lstStyle/>
          <a:p>
            <a:pPr>
              <a:buFont typeface="Arial" panose="020B0604020202020204" pitchFamily="34" charset="0"/>
              <a:buChar char="•"/>
            </a:pPr>
            <a:r>
              <a:rPr lang="en-US" altLang="en-US" b="1" dirty="0">
                <a:solidFill>
                  <a:srgbClr val="FF0000"/>
                </a:solidFill>
              </a:rPr>
              <a:t>Not required by law</a:t>
            </a:r>
            <a:endParaRPr lang="en-US" altLang="en-US" dirty="0">
              <a:solidFill>
                <a:srgbClr val="FF0000"/>
              </a:solidFill>
            </a:endParaRP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Departments may authorize two 15 minute breaks for 8 hours	 </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Breaks are not leave</a:t>
            </a:r>
          </a:p>
          <a:p>
            <a:pPr>
              <a:buFont typeface="Arial" panose="020B0604020202020204" pitchFamily="34" charset="0"/>
              <a:buChar char="•"/>
            </a:pPr>
            <a:endParaRPr lang="en-US" altLang="en-US" b="1" dirty="0">
              <a:solidFill>
                <a:srgbClr val="FF0000"/>
              </a:solidFill>
            </a:endParaRPr>
          </a:p>
          <a:p>
            <a:pPr>
              <a:buFont typeface="Arial" panose="020B0604020202020204" pitchFamily="34" charset="0"/>
              <a:buChar char="•"/>
            </a:pPr>
            <a:r>
              <a:rPr lang="en-US" altLang="en-US" b="1" dirty="0">
                <a:solidFill>
                  <a:srgbClr val="FF0000"/>
                </a:solidFill>
              </a:rPr>
              <a:t>Breaks are work time </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Supervisors can deny breaks and can pull employees out of breaks if needed</a:t>
            </a:r>
          </a:p>
        </p:txBody>
      </p:sp>
      <p:sp>
        <p:nvSpPr>
          <p:cNvPr id="10547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9E0599E8-ED85-42E6-8514-DF74C8416081}" type="slidenum">
              <a:rPr kumimoji="0" lang="en-US" altLang="en-US" sz="1400">
                <a:solidFill>
                  <a:schemeClr val="bg2"/>
                </a:solidFill>
                <a:latin typeface="Arial" panose="020B0604020202020204" pitchFamily="34" charset="0"/>
              </a:rPr>
              <a:pPr>
                <a:spcBef>
                  <a:spcPct val="50000"/>
                </a:spcBef>
                <a:buClrTx/>
                <a:buFontTx/>
                <a:buNone/>
              </a:pPr>
              <a:t>38</a:t>
            </a:fld>
            <a:endParaRPr kumimoji="0" lang="en-US" altLang="en-US" sz="1400" dirty="0">
              <a:solidFill>
                <a:schemeClr val="bg2"/>
              </a:solidFill>
              <a:latin typeface="Arial" panose="020B0604020202020204" pitchFamily="34" charset="0"/>
            </a:endParaRPr>
          </a:p>
        </p:txBody>
      </p:sp>
      <p:graphicFrame>
        <p:nvGraphicFramePr>
          <p:cNvPr id="105478" name="Object 0">
            <a:hlinkClick r:id="" action="ppaction://ole?verb=0"/>
          </p:cNvPr>
          <p:cNvGraphicFramePr>
            <a:graphicFrameLocks/>
          </p:cNvGraphicFramePr>
          <p:nvPr/>
        </p:nvGraphicFramePr>
        <p:xfrm>
          <a:off x="9087866" y="2573654"/>
          <a:ext cx="2265934" cy="2707005"/>
        </p:xfrm>
        <a:graphic>
          <a:graphicData uri="http://schemas.openxmlformats.org/presentationml/2006/ole">
            <mc:AlternateContent xmlns:mc="http://schemas.openxmlformats.org/markup-compatibility/2006">
              <mc:Choice xmlns:v="urn:schemas-microsoft-com:vml" Requires="v">
                <p:oleObj name="Clip" r:id="rId4" imgW="2781300" imgH="3086100" progId="MS_ClipArt_Gallery.2">
                  <p:embed/>
                </p:oleObj>
              </mc:Choice>
              <mc:Fallback>
                <p:oleObj name="Clip" r:id="rId4" imgW="2781300" imgH="3086100" progId="MS_ClipArt_Gallery.2">
                  <p:embed/>
                  <p:pic>
                    <p:nvPicPr>
                      <p:cNvPr id="105478" name="Object 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7866" y="2573654"/>
                        <a:ext cx="2265934" cy="2707005"/>
                      </a:xfrm>
                      <a:prstGeom prst="rect">
                        <a:avLst/>
                      </a:prstGeom>
                      <a:noFill/>
                      <a:ln>
                        <a:noFill/>
                      </a:ln>
                      <a:effectLst/>
                    </p:spPr>
                  </p:pic>
                </p:oleObj>
              </mc:Fallback>
            </mc:AlternateContent>
          </a:graphicData>
        </a:graphic>
      </p:graphicFrame>
    </p:spTree>
    <p:custDataLst>
      <p:tags r:id="rId1"/>
    </p:custDataLst>
    <p:extLst>
      <p:ext uri="{BB962C8B-B14F-4D97-AF65-F5344CB8AC3E}">
        <p14:creationId xmlns:p14="http://schemas.microsoft.com/office/powerpoint/2010/main" val="1249432327"/>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a:xfrm>
            <a:off x="779228" y="285114"/>
            <a:ext cx="6741712" cy="793878"/>
          </a:xfrm>
        </p:spPr>
        <p:txBody>
          <a:bodyPr anchor="t">
            <a:normAutofit/>
          </a:bodyPr>
          <a:lstStyle/>
          <a:p>
            <a:pPr algn="ctr"/>
            <a:r>
              <a:rPr lang="en-US" altLang="en-US" dirty="0"/>
              <a:t> </a:t>
            </a:r>
            <a:r>
              <a:rPr lang="en-US" altLang="en-US" sz="4000" dirty="0"/>
              <a:t>On-Call Time</a:t>
            </a:r>
            <a:r>
              <a:rPr lang="en-US" altLang="en-US" dirty="0"/>
              <a:t>	</a:t>
            </a:r>
          </a:p>
        </p:txBody>
      </p:sp>
      <p:sp>
        <p:nvSpPr>
          <p:cNvPr id="107525" name="Rectangle 3"/>
          <p:cNvSpPr>
            <a:spLocks noGrp="1" noChangeArrowheads="1"/>
          </p:cNvSpPr>
          <p:nvPr>
            <p:ph idx="1"/>
          </p:nvPr>
        </p:nvSpPr>
        <p:spPr>
          <a:xfrm>
            <a:off x="779228" y="1353312"/>
            <a:ext cx="10913662" cy="4045624"/>
          </a:xfrm>
        </p:spPr>
        <p:txBody>
          <a:bodyPr>
            <a:normAutofit/>
          </a:bodyPr>
          <a:lstStyle/>
          <a:p>
            <a:pPr>
              <a:buFont typeface="Arial" panose="020B0604020202020204" pitchFamily="34" charset="0"/>
              <a:buChar char="•"/>
            </a:pPr>
            <a:r>
              <a:rPr lang="en-US" altLang="en-US" dirty="0"/>
              <a:t>An employee who is required to be on call on his employer’s premises or so close that he cannot use the time effectively for his own purposes is working while “on-call”.</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If required to leave word at his home or where he can be reached </a:t>
            </a:r>
            <a:r>
              <a:rPr lang="en-US" altLang="en-US" b="1" dirty="0">
                <a:solidFill>
                  <a:srgbClr val="FF0000"/>
                </a:solidFill>
              </a:rPr>
              <a:t>is not working</a:t>
            </a:r>
            <a:r>
              <a:rPr lang="en-US" altLang="en-US" dirty="0">
                <a:solidFill>
                  <a:srgbClr val="FF0000"/>
                </a:solidFill>
              </a:rPr>
              <a:t> </a:t>
            </a:r>
            <a:r>
              <a:rPr lang="en-US" altLang="en-US" dirty="0"/>
              <a:t>while on call.</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Not to be confused with on-call pay.</a:t>
            </a:r>
          </a:p>
        </p:txBody>
      </p:sp>
      <p:sp>
        <p:nvSpPr>
          <p:cNvPr id="107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DB3D5306-684E-4E71-9209-C06804FD0B4D}" type="slidenum">
              <a:rPr kumimoji="0" lang="en-US" altLang="en-US" sz="1400">
                <a:solidFill>
                  <a:schemeClr val="bg2"/>
                </a:solidFill>
                <a:latin typeface="Arial" panose="020B0604020202020204" pitchFamily="34" charset="0"/>
              </a:rPr>
              <a:pPr>
                <a:spcBef>
                  <a:spcPct val="50000"/>
                </a:spcBef>
                <a:buClrTx/>
                <a:buFontTx/>
                <a:buNone/>
              </a:pPr>
              <a:t>39</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62771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675096" y="243840"/>
            <a:ext cx="7772400" cy="1143000"/>
          </a:xfrm>
          <a:noFill/>
        </p:spPr>
        <p:txBody>
          <a:bodyPr vert="horz" lIns="90488" tIns="44450" rIns="90488" bIns="44450" rtlCol="0" anchor="t">
            <a:normAutofit/>
          </a:bodyPr>
          <a:lstStyle/>
          <a:p>
            <a:pPr algn="ctr"/>
            <a:r>
              <a:rPr lang="en-US" altLang="en-US" sz="5400" dirty="0"/>
              <a:t>What Does Exempt Mean?</a:t>
            </a:r>
          </a:p>
        </p:txBody>
      </p:sp>
      <p:sp>
        <p:nvSpPr>
          <p:cNvPr id="7171" name="Rectangle 3"/>
          <p:cNvSpPr>
            <a:spLocks noGrp="1" noChangeArrowheads="1"/>
          </p:cNvSpPr>
          <p:nvPr>
            <p:ph sz="half" idx="1"/>
          </p:nvPr>
        </p:nvSpPr>
        <p:spPr>
          <a:xfrm>
            <a:off x="675096" y="1725432"/>
            <a:ext cx="10926354" cy="3832529"/>
          </a:xfrm>
          <a:noFill/>
        </p:spPr>
        <p:txBody>
          <a:bodyPr vert="horz" lIns="90488" tIns="44450" rIns="90488" bIns="44450" rtlCol="0">
            <a:noAutofit/>
          </a:bodyPr>
          <a:lstStyle/>
          <a:p>
            <a:pPr>
              <a:buFont typeface="Arial" panose="020B0604020202020204" pitchFamily="34" charset="0"/>
              <a:buChar char="•"/>
            </a:pPr>
            <a:r>
              <a:rPr lang="en-US" altLang="en-US" dirty="0"/>
              <a:t>FLSA regulations:</a:t>
            </a:r>
          </a:p>
          <a:p>
            <a:pPr lvl="1">
              <a:buFont typeface="Arial" panose="020B0604020202020204" pitchFamily="34" charset="0"/>
              <a:buChar char="•"/>
            </a:pPr>
            <a:endParaRPr lang="en-US" altLang="en-US" sz="2800" dirty="0"/>
          </a:p>
          <a:p>
            <a:pPr lvl="1">
              <a:buFont typeface="Arial" panose="020B0604020202020204" pitchFamily="34" charset="0"/>
              <a:buChar char="•"/>
            </a:pPr>
            <a:r>
              <a:rPr lang="en-US" altLang="en-US" sz="2800" dirty="0"/>
              <a:t>Exempt or not covered by FLSA (for overtime and minimum wage)</a:t>
            </a:r>
          </a:p>
          <a:p>
            <a:pPr lvl="1">
              <a:buFont typeface="Arial" panose="020B0604020202020204" pitchFamily="34" charset="0"/>
              <a:buChar char="•"/>
            </a:pPr>
            <a:endParaRPr lang="en-US" altLang="en-US" sz="2800" dirty="0"/>
          </a:p>
          <a:p>
            <a:pPr lvl="1">
              <a:buFont typeface="Arial" panose="020B0604020202020204" pitchFamily="34" charset="0"/>
              <a:buChar char="•"/>
            </a:pPr>
            <a:r>
              <a:rPr lang="en-US" altLang="en-US" sz="2800" dirty="0"/>
              <a:t>Non-Exempt or subject to the FLSA = covered by the FLSA </a:t>
            </a:r>
          </a:p>
          <a:p>
            <a:pPr marL="457200" lvl="1" indent="0">
              <a:buNone/>
            </a:pPr>
            <a:r>
              <a:rPr lang="en-US" altLang="en-US" sz="2800" dirty="0"/>
              <a:t>	(also called Subject to the FLSA)</a:t>
            </a:r>
          </a:p>
        </p:txBody>
      </p:sp>
      <p:sp>
        <p:nvSpPr>
          <p:cNvPr id="194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21BCBC30-BFCE-477D-B3D8-553F2EE86BB5}" type="slidenum">
              <a:rPr kumimoji="0" lang="en-US" altLang="en-US" sz="1400">
                <a:solidFill>
                  <a:schemeClr val="bg2"/>
                </a:solidFill>
                <a:latin typeface="Arial" panose="020B0604020202020204" pitchFamily="34" charset="0"/>
              </a:rPr>
              <a:pPr>
                <a:spcBef>
                  <a:spcPct val="50000"/>
                </a:spcBef>
                <a:buClrTx/>
                <a:buFontTx/>
                <a:buNone/>
              </a:pPr>
              <a:t>4</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753138864"/>
      </p:ext>
    </p:extLst>
  </p:cSld>
  <p:clrMapOvr>
    <a:masterClrMapping/>
  </p:clrMapOvr>
  <p:transition spd="med">
    <p:cover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1"/>
          <p:cNvSpPr>
            <a:spLocks noGrp="1"/>
          </p:cNvSpPr>
          <p:nvPr>
            <p:ph type="title"/>
          </p:nvPr>
        </p:nvSpPr>
        <p:spPr>
          <a:xfrm>
            <a:off x="791936" y="205740"/>
            <a:ext cx="7742464" cy="724989"/>
          </a:xfrm>
        </p:spPr>
        <p:txBody>
          <a:bodyPr anchor="t">
            <a:normAutofit/>
          </a:bodyPr>
          <a:lstStyle/>
          <a:p>
            <a:pPr algn="ctr"/>
            <a:r>
              <a:rPr lang="en-US" altLang="en-US" sz="4000" dirty="0"/>
              <a:t>On-Call Pay (Beeper Pay)</a:t>
            </a:r>
          </a:p>
        </p:txBody>
      </p:sp>
      <p:sp>
        <p:nvSpPr>
          <p:cNvPr id="109572" name="Content Placeholder 2"/>
          <p:cNvSpPr>
            <a:spLocks noGrp="1"/>
          </p:cNvSpPr>
          <p:nvPr>
            <p:ph idx="1"/>
          </p:nvPr>
        </p:nvSpPr>
        <p:spPr>
          <a:xfrm>
            <a:off x="791936" y="1188720"/>
            <a:ext cx="11065714" cy="4371159"/>
          </a:xfrm>
        </p:spPr>
        <p:txBody>
          <a:bodyPr>
            <a:normAutofit fontScale="85000" lnSpcReduction="20000"/>
          </a:bodyPr>
          <a:lstStyle/>
          <a:p>
            <a:pPr marL="0" indent="0">
              <a:buNone/>
            </a:pPr>
            <a:r>
              <a:rPr lang="en-US" sz="3300" dirty="0"/>
              <a:t>On-Call: when an employee must remain available to be called back to work on short notice if the need arises.</a:t>
            </a:r>
          </a:p>
          <a:p>
            <a:pPr marL="0" indent="0">
              <a:buNone/>
            </a:pPr>
            <a:endParaRPr lang="en-US" altLang="en-US" dirty="0"/>
          </a:p>
          <a:p>
            <a:pPr>
              <a:buFont typeface="Arial" panose="020B0604020202020204" pitchFamily="34" charset="0"/>
              <a:buChar char="•"/>
            </a:pPr>
            <a:r>
              <a:rPr lang="en-US" altLang="en-US" dirty="0"/>
              <a:t>Being required to be reachable by phone or pager </a:t>
            </a:r>
            <a:r>
              <a:rPr lang="en-US" altLang="en-US" b="1" dirty="0">
                <a:solidFill>
                  <a:srgbClr val="FF0000"/>
                </a:solidFill>
              </a:rPr>
              <a:t>is not work time by itself</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Eligibility for on-call pay is limited to jobs usually in health care, IT and maintenance.  Pay varies from a minimum of 94 cents an hour and up</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Currently ECU’s hourly rates are: SHRA $1.25; CSS $1.50 and positions within the Building Environmental and Facility Maintenance classes $2.00</a:t>
            </a:r>
          </a:p>
          <a:p>
            <a:pPr>
              <a:buFont typeface="Arial" panose="020B0604020202020204" pitchFamily="34" charset="0"/>
              <a:buChar char="•"/>
            </a:pPr>
            <a:endParaRPr lang="en-US" altLang="en-US" b="1" u="sng" dirty="0">
              <a:solidFill>
                <a:srgbClr val="FF0000"/>
              </a:solidFill>
            </a:endParaRPr>
          </a:p>
          <a:p>
            <a:pPr>
              <a:buFont typeface="Arial" panose="020B0604020202020204" pitchFamily="34" charset="0"/>
              <a:buChar char="•"/>
            </a:pPr>
            <a:r>
              <a:rPr lang="en-US" altLang="en-US" b="1" u="sng" dirty="0">
                <a:solidFill>
                  <a:srgbClr val="FF0000"/>
                </a:solidFill>
              </a:rPr>
              <a:t>Have to be able to come back to work</a:t>
            </a:r>
          </a:p>
          <a:p>
            <a:pPr marL="0" indent="0">
              <a:buNone/>
            </a:pPr>
            <a:endParaRPr lang="en-US" altLang="en-US" dirty="0"/>
          </a:p>
        </p:txBody>
      </p:sp>
      <p:sp>
        <p:nvSpPr>
          <p:cNvPr id="1095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D8D120E5-DDF4-476F-BBE1-0FA488F7D26F}" type="slidenum">
              <a:rPr kumimoji="0" lang="en-US" altLang="en-US" sz="1400">
                <a:solidFill>
                  <a:schemeClr val="bg2"/>
                </a:solidFill>
                <a:latin typeface="Arial" panose="020B0604020202020204" pitchFamily="34" charset="0"/>
              </a:rPr>
              <a:pPr>
                <a:spcBef>
                  <a:spcPct val="50000"/>
                </a:spcBef>
                <a:buClrTx/>
                <a:buFontTx/>
                <a:buNone/>
              </a:pPr>
              <a:t>40</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239740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1"/>
          <p:cNvSpPr>
            <a:spLocks noGrp="1"/>
          </p:cNvSpPr>
          <p:nvPr>
            <p:ph type="title"/>
          </p:nvPr>
        </p:nvSpPr>
        <p:spPr>
          <a:xfrm>
            <a:off x="814646" y="137160"/>
            <a:ext cx="7420034" cy="1009996"/>
          </a:xfrm>
        </p:spPr>
        <p:txBody>
          <a:bodyPr anchor="t">
            <a:normAutofit/>
          </a:bodyPr>
          <a:lstStyle/>
          <a:p>
            <a:pPr algn="ctr"/>
            <a:r>
              <a:rPr lang="en-US" altLang="en-US" sz="4000" dirty="0"/>
              <a:t>Emergency Call Back</a:t>
            </a:r>
          </a:p>
        </p:txBody>
      </p:sp>
      <p:sp>
        <p:nvSpPr>
          <p:cNvPr id="109572" name="Content Placeholder 2"/>
          <p:cNvSpPr>
            <a:spLocks noGrp="1"/>
          </p:cNvSpPr>
          <p:nvPr>
            <p:ph idx="1"/>
          </p:nvPr>
        </p:nvSpPr>
        <p:spPr>
          <a:xfrm>
            <a:off x="814646" y="1223010"/>
            <a:ext cx="10889673" cy="4479521"/>
          </a:xfrm>
        </p:spPr>
        <p:txBody>
          <a:bodyPr>
            <a:noAutofit/>
          </a:bodyPr>
          <a:lstStyle/>
          <a:p>
            <a:pPr>
              <a:buFont typeface="Arial" panose="020B0604020202020204" pitchFamily="34" charset="0"/>
              <a:buChar char="•"/>
            </a:pPr>
            <a:r>
              <a:rPr lang="en-US" altLang="en-US" dirty="0"/>
              <a:t>Defined as when an employee has left the work site and is requested to respond on short notice to an emergency work situation</a:t>
            </a:r>
          </a:p>
          <a:p>
            <a:pPr>
              <a:buFont typeface="Arial" panose="020B0604020202020204" pitchFamily="34" charset="0"/>
              <a:buChar char="•"/>
            </a:pPr>
            <a:r>
              <a:rPr lang="en-US" altLang="en-US" dirty="0"/>
              <a:t>Employees returning to work receive a minimum of two hours compensation as time off or additional pay at the straight-time rate of pay for each occasion of callback.</a:t>
            </a:r>
          </a:p>
          <a:p>
            <a:pPr>
              <a:buFont typeface="Arial" panose="020B0604020202020204" pitchFamily="34" charset="0"/>
              <a:buChar char="•"/>
            </a:pPr>
            <a:r>
              <a:rPr lang="en-US" altLang="en-US" dirty="0"/>
              <a:t>Employees responding via telephone/computer shall receive a minimum of 30 minutes as time off or additional pay at the straight-time rate for each occasion of callback.</a:t>
            </a:r>
          </a:p>
          <a:p>
            <a:pPr>
              <a:buFont typeface="Arial" panose="020B0604020202020204" pitchFamily="34" charset="0"/>
              <a:buChar char="•"/>
            </a:pPr>
            <a:r>
              <a:rPr lang="en-US" altLang="en-US" dirty="0"/>
              <a:t>Hours are counted in regular rate calculations for overtime</a:t>
            </a:r>
          </a:p>
          <a:p>
            <a:pPr>
              <a:buFont typeface="Arial" panose="020B0604020202020204" pitchFamily="34" charset="0"/>
              <a:buChar char="•"/>
            </a:pPr>
            <a:r>
              <a:rPr lang="en-US" altLang="en-US" dirty="0"/>
              <a:t>Time on callback is subtracted from the on-call hours</a:t>
            </a:r>
          </a:p>
          <a:p>
            <a:pPr>
              <a:buFont typeface="Arial" panose="020B0604020202020204" pitchFamily="34" charset="0"/>
              <a:buChar char="•"/>
            </a:pPr>
            <a:endParaRPr lang="en-US" altLang="en-US" b="1" dirty="0">
              <a:solidFill>
                <a:srgbClr val="FF0000"/>
              </a:solidFill>
            </a:endParaRPr>
          </a:p>
          <a:p>
            <a:endParaRPr lang="en-US" altLang="en-US" dirty="0"/>
          </a:p>
        </p:txBody>
      </p:sp>
      <p:sp>
        <p:nvSpPr>
          <p:cNvPr id="1095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D8D120E5-DDF4-476F-BBE1-0FA488F7D26F}" type="slidenum">
              <a:rPr kumimoji="0" lang="en-US" altLang="en-US" sz="1400">
                <a:solidFill>
                  <a:schemeClr val="bg2"/>
                </a:solidFill>
                <a:latin typeface="Arial" panose="020B0604020202020204" pitchFamily="34" charset="0"/>
              </a:rPr>
              <a:pPr>
                <a:spcBef>
                  <a:spcPct val="50000"/>
                </a:spcBef>
                <a:buClrTx/>
                <a:buFontTx/>
                <a:buNone/>
              </a:pPr>
              <a:t>41</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475158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781396" y="182881"/>
            <a:ext cx="7726334" cy="922712"/>
          </a:xfrm>
        </p:spPr>
        <p:txBody>
          <a:bodyPr vert="horz" lIns="90488" tIns="44450" rIns="90488" bIns="44450" rtlCol="0" anchor="t">
            <a:noAutofit/>
          </a:bodyPr>
          <a:lstStyle/>
          <a:p>
            <a:pPr algn="ctr">
              <a:defRPr/>
            </a:pPr>
            <a:r>
              <a:rPr lang="en-US" sz="4000" dirty="0"/>
              <a:t>Attendance at Training </a:t>
            </a:r>
            <a:br>
              <a:rPr lang="en-US" dirty="0">
                <a:solidFill>
                  <a:schemeClr val="tx1"/>
                </a:solidFill>
              </a:rPr>
            </a:br>
            <a:endParaRPr lang="en-US" dirty="0">
              <a:solidFill>
                <a:schemeClr val="tx1"/>
              </a:solidFill>
            </a:endParaRPr>
          </a:p>
        </p:txBody>
      </p:sp>
      <p:sp>
        <p:nvSpPr>
          <p:cNvPr id="110597" name="Rectangle 3"/>
          <p:cNvSpPr>
            <a:spLocks noGrp="1" noChangeArrowheads="1"/>
          </p:cNvSpPr>
          <p:nvPr>
            <p:ph idx="1"/>
          </p:nvPr>
        </p:nvSpPr>
        <p:spPr>
          <a:xfrm>
            <a:off x="781396" y="1417319"/>
            <a:ext cx="11094374" cy="4235336"/>
          </a:xfrm>
          <a:noFill/>
        </p:spPr>
        <p:txBody>
          <a:bodyPr vert="horz" lIns="90488" tIns="44450" rIns="90488" bIns="44450" rtlCol="0">
            <a:normAutofit fontScale="85000" lnSpcReduction="10000"/>
          </a:bodyPr>
          <a:lstStyle/>
          <a:p>
            <a:pPr marL="0" indent="0">
              <a:lnSpc>
                <a:spcPct val="110000"/>
              </a:lnSpc>
              <a:buNone/>
            </a:pPr>
            <a:r>
              <a:rPr lang="en-US" altLang="en-US" sz="3000" dirty="0"/>
              <a:t>Required training is work time – optional or voluntary training is not</a:t>
            </a:r>
          </a:p>
          <a:p>
            <a:pPr marL="0" indent="0">
              <a:lnSpc>
                <a:spcPct val="110000"/>
              </a:lnSpc>
              <a:buNone/>
            </a:pPr>
            <a:r>
              <a:rPr lang="en-US" altLang="en-US" sz="3000" b="1" dirty="0">
                <a:solidFill>
                  <a:srgbClr val="FF0000"/>
                </a:solidFill>
              </a:rPr>
              <a:t>Not work hours if</a:t>
            </a:r>
            <a:r>
              <a:rPr lang="en-US" altLang="en-US" sz="3000" dirty="0">
                <a:solidFill>
                  <a:srgbClr val="FF0000"/>
                </a:solidFill>
              </a:rPr>
              <a:t> </a:t>
            </a:r>
            <a:r>
              <a:rPr lang="en-US" altLang="en-US" sz="3000" dirty="0"/>
              <a:t>(all four must be met): </a:t>
            </a:r>
          </a:p>
          <a:p>
            <a:pPr marL="457200" lvl="1" indent="0">
              <a:buNone/>
            </a:pPr>
            <a:endParaRPr lang="en-US" altLang="en-US" sz="2800" dirty="0"/>
          </a:p>
          <a:p>
            <a:pPr marL="914400" lvl="1" indent="-457200">
              <a:buFont typeface="Arial Black" panose="020B0A04020102020204" pitchFamily="34" charset="0"/>
              <a:buAutoNum type="arabicParenR"/>
            </a:pPr>
            <a:r>
              <a:rPr lang="en-US" altLang="en-US" sz="2800" dirty="0"/>
              <a:t>Attendance is outside regular work hours</a:t>
            </a:r>
          </a:p>
          <a:p>
            <a:pPr marL="914400" lvl="1" indent="-457200">
              <a:buFont typeface="Arial Black" panose="020B0A04020102020204" pitchFamily="34" charset="0"/>
              <a:buAutoNum type="arabicParenR"/>
            </a:pPr>
            <a:endParaRPr lang="en-US" altLang="en-US" sz="2800" dirty="0"/>
          </a:p>
          <a:p>
            <a:pPr marL="914400" lvl="1" indent="-457200">
              <a:buFont typeface="Arial Black" panose="020B0A04020102020204" pitchFamily="34" charset="0"/>
              <a:buAutoNum type="arabicParenR"/>
            </a:pPr>
            <a:r>
              <a:rPr lang="en-US" altLang="en-US" sz="2800" dirty="0"/>
              <a:t>The training is not directly related to job.  Directly related means to help handle job more efficiently -- NOT for another job or new duties (unless required) </a:t>
            </a:r>
          </a:p>
          <a:p>
            <a:pPr marL="914400" lvl="1" indent="-457200">
              <a:buFont typeface="Arial Black" panose="020B0A04020102020204" pitchFamily="34" charset="0"/>
              <a:buAutoNum type="arabicParenR"/>
            </a:pPr>
            <a:endParaRPr lang="en-US" altLang="en-US" sz="2800" dirty="0"/>
          </a:p>
          <a:p>
            <a:pPr marL="914400" lvl="1" indent="-457200">
              <a:buFont typeface="Arial Black" panose="020B0A04020102020204" pitchFamily="34" charset="0"/>
              <a:buAutoNum type="arabicParenR"/>
            </a:pPr>
            <a:r>
              <a:rPr lang="en-US" altLang="en-US" sz="2800" dirty="0"/>
              <a:t>Employee performs no productive work </a:t>
            </a:r>
          </a:p>
          <a:p>
            <a:pPr marL="914400" lvl="1" indent="-457200">
              <a:buFont typeface="Arial Black" panose="020B0A04020102020204" pitchFamily="34" charset="0"/>
              <a:buAutoNum type="arabicParenR"/>
            </a:pPr>
            <a:endParaRPr lang="en-US" altLang="en-US" sz="2800" dirty="0"/>
          </a:p>
          <a:p>
            <a:pPr marL="914400" lvl="1" indent="-457200">
              <a:buFont typeface="Arial Black" panose="020B0A04020102020204" pitchFamily="34" charset="0"/>
              <a:buAutoNum type="arabicParenR"/>
            </a:pPr>
            <a:r>
              <a:rPr lang="en-US" altLang="en-US" sz="2800" dirty="0"/>
              <a:t>Attendance is in fact voluntary</a:t>
            </a:r>
          </a:p>
        </p:txBody>
      </p:sp>
      <p:sp>
        <p:nvSpPr>
          <p:cNvPr id="1105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4DAB9A41-58C9-42A4-98B4-231A02F824BD}" type="slidenum">
              <a:rPr kumimoji="0" lang="en-US" altLang="en-US" sz="1400">
                <a:solidFill>
                  <a:schemeClr val="bg2"/>
                </a:solidFill>
                <a:latin typeface="Arial" panose="020B0604020202020204" pitchFamily="34" charset="0"/>
              </a:rPr>
              <a:pPr>
                <a:spcBef>
                  <a:spcPct val="50000"/>
                </a:spcBef>
                <a:buClrTx/>
                <a:buFontTx/>
                <a:buNone/>
              </a:pPr>
              <a:t>42</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716583824"/>
      </p:ext>
    </p:extLst>
  </p:cSld>
  <p:clrMapOvr>
    <a:masterClrMapping/>
  </p:clrMapOvr>
  <p:transition spd="med">
    <p:cover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5" y="198438"/>
            <a:ext cx="7107939" cy="790777"/>
          </a:xfrm>
        </p:spPr>
        <p:txBody>
          <a:bodyPr anchor="t">
            <a:normAutofit/>
          </a:bodyPr>
          <a:lstStyle/>
          <a:p>
            <a:pPr algn="ctr"/>
            <a:r>
              <a:rPr lang="en-US" sz="4000" dirty="0"/>
              <a:t>Travel Time</a:t>
            </a:r>
          </a:p>
        </p:txBody>
      </p:sp>
      <p:sp>
        <p:nvSpPr>
          <p:cNvPr id="3" name="Content Placeholder 2"/>
          <p:cNvSpPr>
            <a:spLocks noGrp="1"/>
          </p:cNvSpPr>
          <p:nvPr>
            <p:ph idx="1"/>
          </p:nvPr>
        </p:nvSpPr>
        <p:spPr>
          <a:xfrm>
            <a:off x="5715000" y="1143002"/>
            <a:ext cx="5623560" cy="4526278"/>
          </a:xfrm>
        </p:spPr>
        <p:txBody>
          <a:bodyPr>
            <a:normAutofit/>
          </a:bodyPr>
          <a:lstStyle/>
          <a:p>
            <a:pPr marL="0" indent="0">
              <a:buNone/>
            </a:pPr>
            <a:r>
              <a:rPr lang="en-US" sz="3000" dirty="0"/>
              <a:t> </a:t>
            </a:r>
          </a:p>
          <a:p>
            <a:pPr marL="0" indent="0">
              <a:lnSpc>
                <a:spcPct val="150000"/>
              </a:lnSpc>
              <a:buNone/>
            </a:pPr>
            <a:r>
              <a:rPr lang="en-US" dirty="0"/>
              <a:t>Whether travel time is considered as hours worked depends on the circumstances and should be determined on a case-by-case basis. </a:t>
            </a:r>
          </a:p>
          <a:p>
            <a:pPr>
              <a:lnSpc>
                <a:spcPct val="150000"/>
              </a:lnSpc>
            </a:pPr>
            <a:endParaRPr lang="en-US" sz="3000" dirty="0"/>
          </a:p>
          <a:p>
            <a:endParaRPr lang="en-US" sz="3000" dirty="0"/>
          </a:p>
        </p:txBody>
      </p:sp>
      <p:pic>
        <p:nvPicPr>
          <p:cNvPr id="3075" name="Picture 3" descr="C:\Users\garciaw\AppData\Local\Microsoft\Windows\Temporary Internet Files\Content.IE5\J25NQJX5\MC9003834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4678" y="1237483"/>
            <a:ext cx="2973454" cy="44317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5556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7" y="164593"/>
            <a:ext cx="7505287" cy="1033271"/>
          </a:xfrm>
        </p:spPr>
        <p:txBody>
          <a:bodyPr anchor="t">
            <a:noAutofit/>
          </a:bodyPr>
          <a:lstStyle/>
          <a:p>
            <a:pPr algn="ctr"/>
            <a:r>
              <a:rPr lang="en-US" sz="4000" dirty="0"/>
              <a:t>Home to Work</a:t>
            </a:r>
          </a:p>
        </p:txBody>
      </p:sp>
      <p:sp>
        <p:nvSpPr>
          <p:cNvPr id="3" name="Content Placeholder 2"/>
          <p:cNvSpPr>
            <a:spLocks noGrp="1"/>
          </p:cNvSpPr>
          <p:nvPr>
            <p:ph idx="1"/>
          </p:nvPr>
        </p:nvSpPr>
        <p:spPr>
          <a:xfrm>
            <a:off x="789709" y="1825625"/>
            <a:ext cx="11147951" cy="3718964"/>
          </a:xfrm>
        </p:spPr>
        <p:txBody>
          <a:bodyPr>
            <a:normAutofit/>
          </a:bodyPr>
          <a:lstStyle/>
          <a:p>
            <a:r>
              <a:rPr lang="en-US" dirty="0"/>
              <a:t>Normal travel from home to work is not work time.</a:t>
            </a:r>
          </a:p>
          <a:p>
            <a:endParaRPr lang="en-US" dirty="0"/>
          </a:p>
          <a:p>
            <a:r>
              <a:rPr lang="en-US" dirty="0"/>
              <a:t>Considered a normal incident of employment. </a:t>
            </a:r>
          </a:p>
          <a:p>
            <a:pPr marL="0" indent="0">
              <a:buNone/>
            </a:pPr>
            <a:endParaRPr lang="en-US" dirty="0"/>
          </a:p>
          <a:p>
            <a:r>
              <a:rPr lang="en-US" dirty="0"/>
              <a:t>This is true whether the employee works at a </a:t>
            </a:r>
            <a:r>
              <a:rPr lang="en-US" u="sng" dirty="0"/>
              <a:t>fixed location</a:t>
            </a:r>
            <a:r>
              <a:rPr lang="en-US" dirty="0"/>
              <a:t> or at </a:t>
            </a:r>
            <a:r>
              <a:rPr lang="en-US" u="sng" dirty="0"/>
              <a:t>different job sites</a:t>
            </a:r>
            <a:r>
              <a:rPr lang="en-US" dirty="0"/>
              <a:t>. </a:t>
            </a:r>
          </a:p>
        </p:txBody>
      </p:sp>
    </p:spTree>
    <p:custDataLst>
      <p:tags r:id="rId1"/>
    </p:custDataLst>
    <p:extLst>
      <p:ext uri="{BB962C8B-B14F-4D97-AF65-F5344CB8AC3E}">
        <p14:creationId xmlns:p14="http://schemas.microsoft.com/office/powerpoint/2010/main" val="109606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 y="82296"/>
            <a:ext cx="11996928" cy="1124712"/>
          </a:xfrm>
        </p:spPr>
        <p:txBody>
          <a:bodyPr anchor="t">
            <a:noAutofit/>
          </a:bodyPr>
          <a:lstStyle/>
          <a:p>
            <a:pPr algn="ctr"/>
            <a:r>
              <a:rPr lang="en-US" sz="4000" dirty="0"/>
              <a:t>Home to Work on Special One-Day Assignments in Another City</a:t>
            </a:r>
          </a:p>
        </p:txBody>
      </p:sp>
      <p:sp>
        <p:nvSpPr>
          <p:cNvPr id="3" name="Content Placeholder 2"/>
          <p:cNvSpPr>
            <a:spLocks noGrp="1"/>
          </p:cNvSpPr>
          <p:nvPr>
            <p:ph idx="1"/>
          </p:nvPr>
        </p:nvSpPr>
        <p:spPr>
          <a:xfrm>
            <a:off x="795528" y="1427263"/>
            <a:ext cx="11205972" cy="4260305"/>
          </a:xfrm>
        </p:spPr>
        <p:txBody>
          <a:bodyPr>
            <a:noAutofit/>
          </a:bodyPr>
          <a:lstStyle/>
          <a:p>
            <a:r>
              <a:rPr lang="en-US" sz="2000" dirty="0"/>
              <a:t>When an employee who regularly works at a fixed location in one city is given a special one-day assignment in another city, such travel cannot be regarded as home-to-work travel. </a:t>
            </a:r>
          </a:p>
          <a:p>
            <a:pPr lvl="1"/>
            <a:r>
              <a:rPr lang="en-US" sz="2000" dirty="0"/>
              <a:t>EXAMPLE -- Employee who works in Raleigh with regular working hours from 8:30 a.m.- 5:30 p.m., is given a special assignment in another city, with instructions to leave Raleigh at 7:00 a.m. </a:t>
            </a:r>
          </a:p>
          <a:p>
            <a:pPr lvl="1"/>
            <a:r>
              <a:rPr lang="en-US" sz="2000" dirty="0"/>
              <a:t>The employee arrives at 12 noon, ready for work. The special assignment is completed at 3:00 p.m., and the employee arrives back in Raleigh at 8:00 p.m. </a:t>
            </a:r>
          </a:p>
          <a:p>
            <a:pPr lvl="1"/>
            <a:r>
              <a:rPr lang="en-US" sz="2000" dirty="0"/>
              <a:t>Such travel cannot be regarded as ordinary home-to-work travel occasioned merely by the fact of employment. </a:t>
            </a:r>
            <a:r>
              <a:rPr lang="en-US" sz="2000" u="sng" dirty="0"/>
              <a:t>It was performed for the State’s benefit </a:t>
            </a:r>
            <a:r>
              <a:rPr lang="en-US" sz="2000" dirty="0"/>
              <a:t>and would qualify as an integral part of the “principal” activity that the employee was hired to perform on that particular workday. </a:t>
            </a:r>
          </a:p>
          <a:p>
            <a:pPr lvl="1"/>
            <a:r>
              <a:rPr lang="en-US" sz="2000" dirty="0"/>
              <a:t>All the time involved, however, need not be counted as work time. Since, except for the special assignment, the employee would have had to report to the regular work site, the travel between home and the airport, or the usual time required to travel from home to work may be deducted, such time being in the “home-to-work” category. </a:t>
            </a:r>
          </a:p>
          <a:p>
            <a:pPr lvl="1"/>
            <a:r>
              <a:rPr lang="en-US" sz="2000" dirty="0"/>
              <a:t>Also, the usual mealtime would be deductible. </a:t>
            </a:r>
          </a:p>
        </p:txBody>
      </p:sp>
    </p:spTree>
    <p:custDataLst>
      <p:tags r:id="rId1"/>
    </p:custDataLst>
    <p:extLst>
      <p:ext uri="{BB962C8B-B14F-4D97-AF65-F5344CB8AC3E}">
        <p14:creationId xmlns:p14="http://schemas.microsoft.com/office/powerpoint/2010/main" val="1500964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9728"/>
            <a:ext cx="8991600" cy="969264"/>
          </a:xfrm>
        </p:spPr>
        <p:txBody>
          <a:bodyPr anchor="t">
            <a:normAutofit/>
          </a:bodyPr>
          <a:lstStyle/>
          <a:p>
            <a:pPr algn="ctr"/>
            <a:r>
              <a:rPr lang="en-US" sz="4000" dirty="0"/>
              <a:t>Travel that is All in the Day’s Work</a:t>
            </a:r>
          </a:p>
        </p:txBody>
      </p:sp>
      <p:sp>
        <p:nvSpPr>
          <p:cNvPr id="3" name="Content Placeholder 2"/>
          <p:cNvSpPr>
            <a:spLocks noGrp="1"/>
          </p:cNvSpPr>
          <p:nvPr>
            <p:ph idx="1"/>
          </p:nvPr>
        </p:nvSpPr>
        <p:spPr>
          <a:xfrm>
            <a:off x="822960" y="1203960"/>
            <a:ext cx="10881360" cy="4483608"/>
          </a:xfrm>
        </p:spPr>
        <p:txBody>
          <a:bodyPr>
            <a:noAutofit/>
          </a:bodyPr>
          <a:lstStyle/>
          <a:p>
            <a:pPr marL="0" indent="0">
              <a:buNone/>
            </a:pPr>
            <a:r>
              <a:rPr lang="en-US" dirty="0"/>
              <a:t>Time spent by an employee in travel, </a:t>
            </a:r>
            <a:r>
              <a:rPr lang="en-US" u="sng" dirty="0"/>
              <a:t>as part of the employee’s principal activity</a:t>
            </a:r>
            <a:r>
              <a:rPr lang="en-US" dirty="0"/>
              <a:t>, such as travel from job site to job site during the workday, must be counted as hours worked. </a:t>
            </a:r>
          </a:p>
          <a:p>
            <a:pPr marL="0" indent="0">
              <a:buNone/>
            </a:pPr>
            <a:endParaRPr lang="en-US" dirty="0"/>
          </a:p>
          <a:p>
            <a:pPr marL="0" indent="0">
              <a:buNone/>
            </a:pPr>
            <a:r>
              <a:rPr lang="en-US" dirty="0"/>
              <a:t>When an employee is required to report at the employer’s premises, or at a meeting place, to receive instructions or to perform other work there, the travel time for this designated place to the work place is part of the day’s work and must be counted as hours worked.</a:t>
            </a:r>
          </a:p>
        </p:txBody>
      </p:sp>
    </p:spTree>
    <p:custDataLst>
      <p:tags r:id="rId1"/>
    </p:custDataLst>
    <p:extLst>
      <p:ext uri="{BB962C8B-B14F-4D97-AF65-F5344CB8AC3E}">
        <p14:creationId xmlns:p14="http://schemas.microsoft.com/office/powerpoint/2010/main" val="2963261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82296"/>
            <a:ext cx="11036807" cy="1170432"/>
          </a:xfrm>
        </p:spPr>
        <p:txBody>
          <a:bodyPr anchor="t">
            <a:noAutofit/>
          </a:bodyPr>
          <a:lstStyle/>
          <a:p>
            <a:pPr algn="ctr"/>
            <a:r>
              <a:rPr lang="en-US" sz="4000" dirty="0"/>
              <a:t>Travel that is All in the Day’s Work Example </a:t>
            </a:r>
          </a:p>
        </p:txBody>
      </p:sp>
      <p:sp>
        <p:nvSpPr>
          <p:cNvPr id="3" name="Content Placeholder 2"/>
          <p:cNvSpPr>
            <a:spLocks noGrp="1"/>
          </p:cNvSpPr>
          <p:nvPr>
            <p:ph idx="1"/>
          </p:nvPr>
        </p:nvSpPr>
        <p:spPr>
          <a:xfrm>
            <a:off x="804672" y="1478280"/>
            <a:ext cx="11036808" cy="4090416"/>
          </a:xfrm>
        </p:spPr>
        <p:txBody>
          <a:bodyPr>
            <a:noAutofit/>
          </a:bodyPr>
          <a:lstStyle/>
          <a:p>
            <a:pPr marL="0" indent="0">
              <a:buNone/>
            </a:pPr>
            <a:r>
              <a:rPr lang="en-US" dirty="0"/>
              <a:t>If an employee normally finished work at a particular job site at 5:00 p.m., and is required to go to another job that is finished at 8:00 p.m., and is required to return to the employer’s premises arriving at 9:00 p.m., all of the time is working time. </a:t>
            </a:r>
          </a:p>
          <a:p>
            <a:pPr marL="0" indent="0">
              <a:buNone/>
            </a:pPr>
            <a:endParaRPr lang="en-US" dirty="0"/>
          </a:p>
          <a:p>
            <a:pPr marL="0" indent="0">
              <a:buNone/>
            </a:pPr>
            <a:r>
              <a:rPr lang="en-US" dirty="0"/>
              <a:t>However, if the employee goes home instead of returning to the employer’s premises, the travel after 8:00 p.m. is home-to-work travel and is not hours worked.</a:t>
            </a:r>
          </a:p>
        </p:txBody>
      </p:sp>
    </p:spTree>
    <p:custDataLst>
      <p:tags r:id="rId1"/>
    </p:custDataLst>
    <p:extLst>
      <p:ext uri="{BB962C8B-B14F-4D97-AF65-F5344CB8AC3E}">
        <p14:creationId xmlns:p14="http://schemas.microsoft.com/office/powerpoint/2010/main" val="3999269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7" y="82296"/>
            <a:ext cx="9325388" cy="934974"/>
          </a:xfrm>
        </p:spPr>
        <p:txBody>
          <a:bodyPr anchor="t">
            <a:noAutofit/>
          </a:bodyPr>
          <a:lstStyle/>
          <a:p>
            <a:pPr algn="ctr"/>
            <a:r>
              <a:rPr lang="en-US" sz="4000" dirty="0"/>
              <a:t>Travel Away From Home Community</a:t>
            </a:r>
          </a:p>
        </p:txBody>
      </p:sp>
      <p:sp>
        <p:nvSpPr>
          <p:cNvPr id="3" name="Content Placeholder 2"/>
          <p:cNvSpPr>
            <a:spLocks noGrp="1"/>
          </p:cNvSpPr>
          <p:nvPr>
            <p:ph idx="1"/>
          </p:nvPr>
        </p:nvSpPr>
        <p:spPr>
          <a:xfrm>
            <a:off x="841247" y="1017270"/>
            <a:ext cx="11139737" cy="4725162"/>
          </a:xfrm>
        </p:spPr>
        <p:txBody>
          <a:bodyPr>
            <a:normAutofit fontScale="92500"/>
          </a:bodyPr>
          <a:lstStyle/>
          <a:p>
            <a:r>
              <a:rPr lang="en-US" sz="2600" dirty="0"/>
              <a:t>Travel that keeps an employee away from home overnight is travel away from home. </a:t>
            </a:r>
          </a:p>
          <a:p>
            <a:r>
              <a:rPr lang="en-US" sz="2600" dirty="0"/>
              <a:t>Travel time away from home community is work time when it cuts across the employee’s regular scheduled workdays. </a:t>
            </a:r>
          </a:p>
          <a:p>
            <a:r>
              <a:rPr lang="en-US" sz="2600" dirty="0"/>
              <a:t>The time is not only hours worked on regular working days during normal working hours but also during the corresponding hours on nonworking days. </a:t>
            </a:r>
          </a:p>
          <a:p>
            <a:pPr marL="0" indent="0">
              <a:buNone/>
            </a:pPr>
            <a:r>
              <a:rPr lang="en-US" sz="2600" dirty="0"/>
              <a:t>	Example - Employee regularly works from 8:30 a.m.-5:30 p.m., Monday through 	Friday, travel time during these hours is work time on Saturday and Sunday as 	well as the other days. </a:t>
            </a:r>
          </a:p>
          <a:p>
            <a:pPr marL="0" indent="0">
              <a:buNone/>
            </a:pPr>
            <a:r>
              <a:rPr lang="en-US" sz="2600" dirty="0"/>
              <a:t>	Regular meal period time is not counted. </a:t>
            </a:r>
          </a:p>
          <a:p>
            <a:pPr marL="0" indent="0">
              <a:buNone/>
            </a:pPr>
            <a:r>
              <a:rPr lang="en-US" sz="2600" dirty="0"/>
              <a:t>	Time spent in travel away from home outside of regular working hours (8:30 - 	5:30) as a passenger on airplane, train, bus, or car is not considered as work 	time. </a:t>
            </a:r>
          </a:p>
        </p:txBody>
      </p:sp>
    </p:spTree>
    <p:custDataLst>
      <p:tags r:id="rId1"/>
    </p:custDataLst>
    <p:extLst>
      <p:ext uri="{BB962C8B-B14F-4D97-AF65-F5344CB8AC3E}">
        <p14:creationId xmlns:p14="http://schemas.microsoft.com/office/powerpoint/2010/main" val="469088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73152"/>
            <a:ext cx="11052810" cy="1005840"/>
          </a:xfrm>
        </p:spPr>
        <p:txBody>
          <a:bodyPr anchor="t">
            <a:noAutofit/>
          </a:bodyPr>
          <a:lstStyle/>
          <a:p>
            <a:pPr algn="ctr"/>
            <a:r>
              <a:rPr lang="en-US" sz="4000" dirty="0"/>
              <a:t>Travel Away From Home Community Example</a:t>
            </a:r>
          </a:p>
        </p:txBody>
      </p:sp>
      <p:sp>
        <p:nvSpPr>
          <p:cNvPr id="3" name="Content Placeholder 2"/>
          <p:cNvSpPr>
            <a:spLocks noGrp="1"/>
          </p:cNvSpPr>
          <p:nvPr>
            <p:ph idx="1"/>
          </p:nvPr>
        </p:nvSpPr>
        <p:spPr>
          <a:xfrm>
            <a:off x="777240" y="1268730"/>
            <a:ext cx="10888980" cy="4437126"/>
          </a:xfrm>
        </p:spPr>
        <p:txBody>
          <a:bodyPr>
            <a:noAutofit/>
          </a:bodyPr>
          <a:lstStyle/>
          <a:p>
            <a:pPr>
              <a:buFont typeface="Arial" panose="020B0604020202020204" pitchFamily="34" charset="0"/>
              <a:buChar char="•"/>
            </a:pPr>
            <a:r>
              <a:rPr lang="en-US" sz="2400" dirty="0"/>
              <a:t>An employee who has headquarters in Raleigh leaves for Asheville on Sunday at 2:00 p.m., and arrives in Asheville at 7:00 p.m.</a:t>
            </a:r>
          </a:p>
          <a:p>
            <a:pPr>
              <a:buFont typeface="Arial" panose="020B0604020202020204" pitchFamily="34" charset="0"/>
              <a:buChar char="•"/>
            </a:pPr>
            <a:r>
              <a:rPr lang="en-US" sz="2400" dirty="0"/>
              <a:t>The 3-1/2 hours traveled between 2:00 p.m. and 5:30 p.m. are hours worked and must be included in the total hours worked within the workweek. </a:t>
            </a:r>
          </a:p>
          <a:p>
            <a:pPr>
              <a:buFont typeface="Arial" panose="020B0604020202020204" pitchFamily="34" charset="0"/>
              <a:buChar char="•"/>
            </a:pPr>
            <a:r>
              <a:rPr lang="en-US" sz="2400" dirty="0"/>
              <a:t>If the total hours worked exceeds 40 per week, the employee is to be compensated in accordance with the State’s overtime time-off policy. </a:t>
            </a:r>
          </a:p>
          <a:p>
            <a:pPr>
              <a:buFont typeface="Arial" panose="020B0604020202020204" pitchFamily="34" charset="0"/>
              <a:buChar char="•"/>
            </a:pPr>
            <a:r>
              <a:rPr lang="en-US" sz="2400" dirty="0"/>
              <a:t>The 1-1/2 hours traveled between 5:30 p.m. and 7:00 p.m. are not considered as time worked for the purpose of determining total hours worked. It shall, however, be considered as time earned and may be given as time off on straight-time basis.</a:t>
            </a:r>
          </a:p>
        </p:txBody>
      </p:sp>
    </p:spTree>
    <p:custDataLst>
      <p:tags r:id="rId1"/>
    </p:custDataLst>
    <p:extLst>
      <p:ext uri="{BB962C8B-B14F-4D97-AF65-F5344CB8AC3E}">
        <p14:creationId xmlns:p14="http://schemas.microsoft.com/office/powerpoint/2010/main" val="181246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811033" y="100584"/>
            <a:ext cx="7408839" cy="1028501"/>
          </a:xfrm>
          <a:noFill/>
        </p:spPr>
        <p:txBody>
          <a:bodyPr vert="horz" lIns="90488" tIns="44450" rIns="90488" bIns="44450" rtlCol="0" anchor="t">
            <a:noAutofit/>
          </a:bodyPr>
          <a:lstStyle/>
          <a:p>
            <a:r>
              <a:rPr lang="en-US" altLang="en-US" sz="5400" dirty="0"/>
              <a:t>Exempt Employees </a:t>
            </a:r>
          </a:p>
        </p:txBody>
      </p:sp>
      <p:sp>
        <p:nvSpPr>
          <p:cNvPr id="21509" name="Rectangle 3"/>
          <p:cNvSpPr>
            <a:spLocks noGrp="1" noChangeArrowheads="1"/>
          </p:cNvSpPr>
          <p:nvPr>
            <p:ph idx="1"/>
          </p:nvPr>
        </p:nvSpPr>
        <p:spPr>
          <a:xfrm>
            <a:off x="811033" y="1379854"/>
            <a:ext cx="11172347" cy="4297377"/>
          </a:xfrm>
          <a:noFill/>
        </p:spPr>
        <p:txBody>
          <a:bodyPr vert="horz" lIns="90488" tIns="44450" rIns="90488" bIns="44450" rtlCol="0">
            <a:noAutofit/>
          </a:bodyPr>
          <a:lstStyle/>
          <a:p>
            <a:r>
              <a:rPr lang="en-US" altLang="en-US" dirty="0"/>
              <a:t>A FLSA exempt employee is “salaried”; that is, paid on an </a:t>
            </a:r>
            <a:r>
              <a:rPr lang="en-US" altLang="en-US" u="sng" dirty="0"/>
              <a:t>annual</a:t>
            </a:r>
            <a:r>
              <a:rPr lang="en-US" altLang="en-US" dirty="0"/>
              <a:t> basis.</a:t>
            </a:r>
          </a:p>
          <a:p>
            <a:pPr lvl="1">
              <a:lnSpc>
                <a:spcPct val="90000"/>
              </a:lnSpc>
              <a:buFont typeface="Arial" panose="020B0604020202020204" pitchFamily="34" charset="0"/>
              <a:buChar char="•"/>
            </a:pPr>
            <a:r>
              <a:rPr lang="en-US" altLang="en-US" sz="2800" dirty="0"/>
              <a:t>Pay </a:t>
            </a:r>
            <a:r>
              <a:rPr lang="en-US" altLang="en-US" sz="2800" b="1" dirty="0"/>
              <a:t>not</a:t>
            </a:r>
            <a:r>
              <a:rPr lang="en-US" altLang="en-US" sz="2800" dirty="0"/>
              <a:t> </a:t>
            </a:r>
            <a:r>
              <a:rPr lang="en-US" altLang="en-US" sz="2800" b="1" dirty="0"/>
              <a:t>affected </a:t>
            </a:r>
            <a:r>
              <a:rPr lang="en-US" altLang="en-US" sz="2800" dirty="0"/>
              <a:t>by fluctuations in hours worked or hours in excess of 40 per week. </a:t>
            </a:r>
          </a:p>
          <a:p>
            <a:pPr lvl="2"/>
            <a:r>
              <a:rPr lang="en-US" altLang="en-US" sz="2400" dirty="0"/>
              <a:t>Non-exempt state “salaried” employees </a:t>
            </a:r>
            <a:r>
              <a:rPr lang="en-US" altLang="en-US" sz="2400" b="1" dirty="0"/>
              <a:t>are affected</a:t>
            </a:r>
            <a:r>
              <a:rPr lang="en-US" altLang="en-US" sz="2400" dirty="0"/>
              <a:t> by fluctuations in hours worked thus do not meet exempt criteria</a:t>
            </a:r>
          </a:p>
          <a:p>
            <a:pPr lvl="1">
              <a:lnSpc>
                <a:spcPct val="90000"/>
              </a:lnSpc>
              <a:buFont typeface="Arial" panose="020B0604020202020204" pitchFamily="34" charset="0"/>
              <a:buChar char="•"/>
            </a:pPr>
            <a:r>
              <a:rPr lang="en-US" altLang="en-US" sz="2800" dirty="0"/>
              <a:t>No additional compensation due exempt employee who works over 40 hours</a:t>
            </a:r>
          </a:p>
          <a:p>
            <a:pPr lvl="1">
              <a:lnSpc>
                <a:spcPct val="90000"/>
              </a:lnSpc>
              <a:buFont typeface="Arial" panose="020B0604020202020204" pitchFamily="34" charset="0"/>
              <a:buChar char="•"/>
            </a:pPr>
            <a:r>
              <a:rPr lang="en-US" altLang="en-US" sz="2800" dirty="0"/>
              <a:t>Subject to recordkeeping and equal pay of FLSA</a:t>
            </a:r>
          </a:p>
          <a:p>
            <a:pPr lvl="1">
              <a:lnSpc>
                <a:spcPct val="90000"/>
              </a:lnSpc>
              <a:buFont typeface="Arial" panose="020B0604020202020204" pitchFamily="34" charset="0"/>
              <a:buChar char="•"/>
            </a:pPr>
            <a:r>
              <a:rPr lang="en-US" altLang="en-US" sz="2800" dirty="0"/>
              <a:t>Number of hours worked “is a matter determined between the employer and the employee” or what is necessary to complete job</a:t>
            </a:r>
          </a:p>
          <a:p>
            <a:pPr lvl="1">
              <a:lnSpc>
                <a:spcPct val="90000"/>
              </a:lnSpc>
              <a:buFont typeface="Arial" panose="020B0604020202020204" pitchFamily="34" charset="0"/>
              <a:buChar char="•"/>
            </a:pPr>
            <a:endParaRPr lang="en-US" altLang="en-US" sz="2800" dirty="0"/>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D6CFFA42-DE12-4FF4-8974-C2BCCE292C49}" type="slidenum">
              <a:rPr kumimoji="0" lang="en-US" altLang="en-US" sz="1400">
                <a:solidFill>
                  <a:schemeClr val="bg2"/>
                </a:solidFill>
                <a:latin typeface="Arial" panose="020B0604020202020204" pitchFamily="34" charset="0"/>
              </a:rPr>
              <a:pPr>
                <a:spcBef>
                  <a:spcPct val="50000"/>
                </a:spcBef>
                <a:buClrTx/>
                <a:buFontTx/>
                <a:buNone/>
              </a:pPr>
              <a:t>5</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789572178"/>
      </p:ext>
    </p:extLst>
  </p:cSld>
  <p:clrMapOvr>
    <a:masterClrMapping/>
  </p:clrMapOvr>
  <p:transition spd="med">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932688" y="125731"/>
            <a:ext cx="8823960" cy="732471"/>
          </a:xfrm>
        </p:spPr>
        <p:txBody>
          <a:bodyPr vert="horz" lIns="90488" tIns="44450" rIns="90488" bIns="44450" rtlCol="0" anchor="t">
            <a:noAutofit/>
          </a:bodyPr>
          <a:lstStyle/>
          <a:p>
            <a:pPr algn="ctr">
              <a:defRPr/>
            </a:pPr>
            <a:r>
              <a:rPr lang="en-US" sz="4000" dirty="0"/>
              <a:t>Overtime</a:t>
            </a:r>
            <a:r>
              <a:rPr lang="en-US" dirty="0"/>
              <a:t>  </a:t>
            </a:r>
            <a:br>
              <a:rPr lang="en-US" dirty="0"/>
            </a:br>
            <a:br>
              <a:rPr lang="en-US" dirty="0">
                <a:latin typeface="+mn-lt"/>
              </a:rPr>
            </a:br>
            <a:endParaRPr lang="en-US" dirty="0"/>
          </a:p>
        </p:txBody>
      </p:sp>
      <p:sp>
        <p:nvSpPr>
          <p:cNvPr id="112645" name="Rectangle 3"/>
          <p:cNvSpPr>
            <a:spLocks noGrp="1" noChangeArrowheads="1"/>
          </p:cNvSpPr>
          <p:nvPr>
            <p:ph idx="1"/>
          </p:nvPr>
        </p:nvSpPr>
        <p:spPr>
          <a:xfrm>
            <a:off x="832104" y="858202"/>
            <a:ext cx="9432036" cy="4865942"/>
          </a:xfrm>
          <a:noFill/>
        </p:spPr>
        <p:txBody>
          <a:bodyPr vert="horz" lIns="90488" tIns="44450" rIns="90488" bIns="44450" rtlCol="0">
            <a:noAutofit/>
          </a:bodyPr>
          <a:lstStyle/>
          <a:p>
            <a:pPr>
              <a:lnSpc>
                <a:spcPct val="80000"/>
              </a:lnSpc>
              <a:buFont typeface="Arial" panose="020B0604020202020204" pitchFamily="34" charset="0"/>
              <a:buChar char="•"/>
            </a:pPr>
            <a:r>
              <a:rPr lang="en-US" sz="2400" dirty="0"/>
              <a:t>Occurs when a non-exempt employee physically works more than 40 hours in a work week</a:t>
            </a:r>
            <a:endParaRPr lang="en-US" altLang="en-US" sz="2400" b="1" u="sng" dirty="0"/>
          </a:p>
          <a:p>
            <a:pPr>
              <a:lnSpc>
                <a:spcPct val="80000"/>
              </a:lnSpc>
              <a:buFont typeface="Arial" panose="020B0604020202020204" pitchFamily="34" charset="0"/>
              <a:buChar char="•"/>
            </a:pPr>
            <a:r>
              <a:rPr lang="en-US" altLang="en-US" sz="2400" b="1" u="sng" dirty="0"/>
              <a:t>Each work week stands alone</a:t>
            </a:r>
            <a:r>
              <a:rPr lang="en-US" altLang="en-US" sz="2400" dirty="0"/>
              <a:t> </a:t>
            </a:r>
          </a:p>
          <a:p>
            <a:pPr>
              <a:lnSpc>
                <a:spcPct val="80000"/>
              </a:lnSpc>
              <a:buFont typeface="Arial" panose="020B0604020202020204" pitchFamily="34" charset="0"/>
              <a:buChar char="•"/>
            </a:pPr>
            <a:r>
              <a:rPr lang="en-US" altLang="en-US" sz="2400" dirty="0"/>
              <a:t>Overtime must be pre-approved by a supervisor or management</a:t>
            </a:r>
          </a:p>
          <a:p>
            <a:pPr>
              <a:lnSpc>
                <a:spcPct val="80000"/>
              </a:lnSpc>
              <a:buFont typeface="Arial" panose="020B0604020202020204" pitchFamily="34" charset="0"/>
              <a:buChar char="•"/>
            </a:pPr>
            <a:r>
              <a:rPr lang="en-US" altLang="en-US" sz="2400" dirty="0"/>
              <a:t>Overtime </a:t>
            </a:r>
            <a:r>
              <a:rPr lang="en-US" altLang="en-US" sz="2400" b="1" dirty="0">
                <a:solidFill>
                  <a:srgbClr val="FF0000"/>
                </a:solidFill>
              </a:rPr>
              <a:t>excludes</a:t>
            </a:r>
            <a:r>
              <a:rPr lang="en-US" altLang="en-US" sz="2400" dirty="0"/>
              <a:t> all leave hours and paid time off including:</a:t>
            </a:r>
          </a:p>
          <a:p>
            <a:pPr lvl="1">
              <a:lnSpc>
                <a:spcPct val="80000"/>
              </a:lnSpc>
              <a:buFont typeface="Arial" panose="020B0604020202020204" pitchFamily="34" charset="0"/>
              <a:buChar char="•"/>
            </a:pPr>
            <a:r>
              <a:rPr lang="en-US" altLang="en-US" dirty="0"/>
              <a:t>Vacation and Sick Leave</a:t>
            </a:r>
          </a:p>
          <a:p>
            <a:pPr lvl="1">
              <a:lnSpc>
                <a:spcPct val="80000"/>
              </a:lnSpc>
              <a:buFont typeface="Arial" panose="020B0604020202020204" pitchFamily="34" charset="0"/>
              <a:buChar char="•"/>
            </a:pPr>
            <a:r>
              <a:rPr lang="en-US" altLang="en-US" dirty="0"/>
              <a:t>Holidays</a:t>
            </a:r>
          </a:p>
          <a:p>
            <a:pPr lvl="1">
              <a:lnSpc>
                <a:spcPct val="80000"/>
              </a:lnSpc>
              <a:buFont typeface="Arial" panose="020B0604020202020204" pitchFamily="34" charset="0"/>
              <a:buChar char="•"/>
            </a:pPr>
            <a:r>
              <a:rPr lang="en-US" altLang="en-US" dirty="0"/>
              <a:t>Call-Back Time Not Worked</a:t>
            </a:r>
          </a:p>
          <a:p>
            <a:pPr lvl="1">
              <a:lnSpc>
                <a:spcPct val="80000"/>
              </a:lnSpc>
              <a:buFont typeface="Arial" panose="020B0604020202020204" pitchFamily="34" charset="0"/>
              <a:buChar char="•"/>
            </a:pPr>
            <a:r>
              <a:rPr lang="en-US" altLang="en-US" dirty="0"/>
              <a:t>Travel Time Off</a:t>
            </a:r>
          </a:p>
          <a:p>
            <a:pPr lvl="1">
              <a:lnSpc>
                <a:spcPct val="80000"/>
              </a:lnSpc>
              <a:buFont typeface="Arial" panose="020B0604020202020204" pitchFamily="34" charset="0"/>
              <a:buChar char="•"/>
            </a:pPr>
            <a:r>
              <a:rPr lang="en-US" altLang="en-US" dirty="0"/>
              <a:t>Equal Time Off</a:t>
            </a:r>
          </a:p>
          <a:p>
            <a:pPr lvl="1">
              <a:lnSpc>
                <a:spcPct val="80000"/>
              </a:lnSpc>
              <a:buFont typeface="Arial" panose="020B0604020202020204" pitchFamily="34" charset="0"/>
              <a:buChar char="•"/>
            </a:pPr>
            <a:r>
              <a:rPr lang="en-US" altLang="en-US" dirty="0"/>
              <a:t>Comp time Off</a:t>
            </a:r>
          </a:p>
          <a:p>
            <a:pPr lvl="1">
              <a:lnSpc>
                <a:spcPct val="80000"/>
              </a:lnSpc>
              <a:buFont typeface="Arial" panose="020B0604020202020204" pitchFamily="34" charset="0"/>
              <a:buChar char="•"/>
            </a:pPr>
            <a:r>
              <a:rPr lang="en-US" altLang="en-US" dirty="0"/>
              <a:t>Community Service Leave</a:t>
            </a:r>
          </a:p>
          <a:p>
            <a:pPr lvl="1">
              <a:lnSpc>
                <a:spcPct val="80000"/>
              </a:lnSpc>
              <a:buFont typeface="Arial" panose="020B0604020202020204" pitchFamily="34" charset="0"/>
              <a:buChar char="•"/>
            </a:pPr>
            <a:r>
              <a:rPr lang="en-US" altLang="en-US" dirty="0"/>
              <a:t>Gap Time</a:t>
            </a:r>
            <a:endParaRPr lang="en-US" altLang="en-US" b="1" dirty="0"/>
          </a:p>
          <a:p>
            <a:pPr lvl="1">
              <a:lnSpc>
                <a:spcPct val="80000"/>
              </a:lnSpc>
              <a:buFont typeface="Arial" panose="020B0604020202020204" pitchFamily="34" charset="0"/>
              <a:buChar char="•"/>
            </a:pPr>
            <a:endParaRPr lang="en-US" altLang="en-US" sz="2500" dirty="0"/>
          </a:p>
        </p:txBody>
      </p:sp>
      <p:sp>
        <p:nvSpPr>
          <p:cNvPr id="1126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BD7481C6-C3D6-4B72-8D3E-9A1CE19434E9}" type="slidenum">
              <a:rPr kumimoji="0" lang="en-US" altLang="en-US" sz="1400">
                <a:solidFill>
                  <a:schemeClr val="bg2"/>
                </a:solidFill>
                <a:latin typeface="Arial" panose="020B0604020202020204" pitchFamily="34" charset="0"/>
              </a:rPr>
              <a:pPr>
                <a:spcBef>
                  <a:spcPct val="50000"/>
                </a:spcBef>
                <a:buClrTx/>
                <a:buFontTx/>
                <a:buNone/>
              </a:pPr>
              <a:t>50</a:t>
            </a:fld>
            <a:endParaRPr kumimoji="0" lang="en-US" altLang="en-US" sz="1400" dirty="0">
              <a:solidFill>
                <a:schemeClr val="bg2"/>
              </a:solidFill>
              <a:latin typeface="Arial" panose="020B0604020202020204" pitchFamily="34" charset="0"/>
            </a:endParaRPr>
          </a:p>
        </p:txBody>
      </p:sp>
      <p:pic>
        <p:nvPicPr>
          <p:cNvPr id="112646" name="Picture 7" descr="C:\Users\garciaw\AppData\Local\Microsoft\Windows\Temporary Internet Files\Content.IE5\752EDP5S\MC9004326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490" y="389763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2726321"/>
      </p:ext>
    </p:extLst>
  </p:cSld>
  <p:clrMapOvr>
    <a:masterClrMapping/>
  </p:clrMapOvr>
  <p:transition spd="med">
    <p:pull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813816" y="73153"/>
            <a:ext cx="9854184" cy="850392"/>
          </a:xfrm>
        </p:spPr>
        <p:txBody>
          <a:bodyPr>
            <a:noAutofit/>
          </a:bodyPr>
          <a:lstStyle/>
          <a:p>
            <a:pPr algn="ctr"/>
            <a:br>
              <a:rPr lang="en-US" altLang="en-US" dirty="0"/>
            </a:br>
            <a:r>
              <a:rPr lang="en-US" altLang="en-US" sz="4000" dirty="0"/>
              <a:t>Comp Time and Overtime Compensation</a:t>
            </a:r>
            <a:br>
              <a:rPr lang="en-US" altLang="en-US" sz="4000" dirty="0">
                <a:solidFill>
                  <a:srgbClr val="E76A25"/>
                </a:solidFill>
              </a:rPr>
            </a:br>
            <a:endParaRPr lang="en-US" altLang="en-US" sz="4000" dirty="0">
              <a:solidFill>
                <a:srgbClr val="E76A25"/>
              </a:solidFill>
            </a:endParaRPr>
          </a:p>
        </p:txBody>
      </p:sp>
      <p:sp>
        <p:nvSpPr>
          <p:cNvPr id="114691" name="Rectangle 3"/>
          <p:cNvSpPr>
            <a:spLocks noGrp="1" noChangeArrowheads="1"/>
          </p:cNvSpPr>
          <p:nvPr>
            <p:ph idx="1"/>
          </p:nvPr>
        </p:nvSpPr>
        <p:spPr>
          <a:xfrm>
            <a:off x="813816" y="1086802"/>
            <a:ext cx="10539984" cy="4609910"/>
          </a:xfrm>
        </p:spPr>
        <p:txBody>
          <a:bodyPr>
            <a:noAutofit/>
          </a:bodyPr>
          <a:lstStyle/>
          <a:p>
            <a:pPr marL="0" indent="0">
              <a:buNone/>
            </a:pPr>
            <a:r>
              <a:rPr lang="en-US" altLang="en-US" dirty="0"/>
              <a:t>When a non-exempt employee works more than 40 hours in a week, state policy is to give </a:t>
            </a:r>
            <a:r>
              <a:rPr lang="en-US" altLang="en-US" u="sng" dirty="0"/>
              <a:t>compensatory time off at the rate of one and one-half times the amount of time over 40 hours worked </a:t>
            </a:r>
          </a:p>
          <a:p>
            <a:pPr lvl="1">
              <a:buFont typeface="Arial" panose="020B0604020202020204" pitchFamily="34" charset="0"/>
              <a:buChar char="•"/>
            </a:pPr>
            <a:endParaRPr lang="en-US" altLang="en-US" sz="2800" dirty="0"/>
          </a:p>
          <a:p>
            <a:pPr lvl="1">
              <a:lnSpc>
                <a:spcPct val="100000"/>
              </a:lnSpc>
              <a:buFont typeface="Arial" panose="020B0604020202020204" pitchFamily="34" charset="0"/>
              <a:buChar char="•"/>
            </a:pPr>
            <a:r>
              <a:rPr lang="en-US" altLang="en-US" dirty="0"/>
              <a:t>60 minutes worked = 90 minutes comp time</a:t>
            </a:r>
          </a:p>
          <a:p>
            <a:pPr lvl="1">
              <a:lnSpc>
                <a:spcPct val="100000"/>
              </a:lnSpc>
              <a:buFont typeface="Arial" panose="020B0604020202020204" pitchFamily="34" charset="0"/>
              <a:buChar char="•"/>
            </a:pPr>
            <a:r>
              <a:rPr lang="en-US" altLang="en-US" dirty="0"/>
              <a:t>Overtime may be paid out at the rate of 1.5 times the hourly regular rate for all overtime hours worked.</a:t>
            </a:r>
          </a:p>
          <a:p>
            <a:pPr lvl="1">
              <a:lnSpc>
                <a:spcPct val="100000"/>
              </a:lnSpc>
            </a:pPr>
            <a:r>
              <a:rPr lang="en-US" altLang="en-US" b="1" u="sng" dirty="0">
                <a:solidFill>
                  <a:srgbClr val="FF0000"/>
                </a:solidFill>
              </a:rPr>
              <a:t>Overtime pay (instead of comp time) should only be used when there is a business need.</a:t>
            </a:r>
          </a:p>
          <a:p>
            <a:pPr marL="457200" lvl="1" indent="0">
              <a:buNone/>
            </a:pPr>
            <a:r>
              <a:rPr lang="en-US" altLang="en-US" dirty="0">
                <a:solidFill>
                  <a:srgbClr val="FF0000"/>
                </a:solidFill>
              </a:rPr>
              <a:t>	</a:t>
            </a:r>
            <a:r>
              <a:rPr lang="en-US" altLang="en-US" b="1" i="1" u="sng" dirty="0">
                <a:solidFill>
                  <a:srgbClr val="FF0000"/>
                </a:solidFill>
              </a:rPr>
              <a:t>Example -- Not enough staff for employees to take comp time off.    </a:t>
            </a:r>
          </a:p>
          <a:p>
            <a:pPr lvl="1">
              <a:buFont typeface="Arial" panose="020B0604020202020204" pitchFamily="34" charset="0"/>
              <a:buChar char="•"/>
            </a:pPr>
            <a:endParaRPr lang="en-US" altLang="en-US" sz="2800" dirty="0"/>
          </a:p>
          <a:p>
            <a:pPr lvl="1"/>
            <a:endParaRPr lang="en-US" altLang="en-US" sz="2800" dirty="0"/>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487B724D-B03F-49B3-BA4D-24AE84A4E204}" type="slidenum">
              <a:rPr kumimoji="0" lang="en-US" altLang="en-US" sz="1400">
                <a:solidFill>
                  <a:schemeClr val="bg2"/>
                </a:solidFill>
                <a:latin typeface="Arial" panose="020B0604020202020204" pitchFamily="34" charset="0"/>
              </a:rPr>
              <a:pPr>
                <a:spcBef>
                  <a:spcPct val="50000"/>
                </a:spcBef>
                <a:buClrTx/>
                <a:buFontTx/>
                <a:buNone/>
              </a:pPr>
              <a:t>51</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447471466"/>
      </p:ext>
    </p:extLst>
  </p:cSld>
  <p:clrMapOvr>
    <a:masterClrMapping/>
  </p:clrMapOvr>
  <p:transition>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2"/>
          <p:cNvSpPr>
            <a:spLocks noGrp="1" noChangeArrowheads="1"/>
          </p:cNvSpPr>
          <p:nvPr>
            <p:ph type="title"/>
          </p:nvPr>
        </p:nvSpPr>
        <p:spPr>
          <a:xfrm>
            <a:off x="832104" y="139918"/>
            <a:ext cx="8503920" cy="1013044"/>
          </a:xfrm>
          <a:noFill/>
        </p:spPr>
        <p:txBody>
          <a:bodyPr vert="horz" lIns="90488" tIns="44450" rIns="90488" bIns="44450" rtlCol="0" anchor="t">
            <a:normAutofit/>
          </a:bodyPr>
          <a:lstStyle/>
          <a:p>
            <a:pPr algn="ctr"/>
            <a:r>
              <a:rPr lang="en-US" altLang="en-US" sz="4000" dirty="0"/>
              <a:t>Regular Rate</a:t>
            </a:r>
          </a:p>
        </p:txBody>
      </p:sp>
      <p:sp>
        <p:nvSpPr>
          <p:cNvPr id="60421" name="Rectangle 3"/>
          <p:cNvSpPr>
            <a:spLocks noGrp="1" noChangeArrowheads="1"/>
          </p:cNvSpPr>
          <p:nvPr>
            <p:ph idx="1"/>
          </p:nvPr>
        </p:nvSpPr>
        <p:spPr>
          <a:xfrm>
            <a:off x="832104" y="1152962"/>
            <a:ext cx="11025546" cy="4470597"/>
          </a:xfrm>
        </p:spPr>
        <p:txBody>
          <a:bodyPr vert="horz" lIns="90488" tIns="44450" rIns="90488" bIns="44450" rtlCol="0">
            <a:normAutofit/>
          </a:bodyPr>
          <a:lstStyle/>
          <a:p>
            <a:pPr marL="0" indent="0">
              <a:buNone/>
              <a:defRPr/>
            </a:pPr>
            <a:r>
              <a:rPr lang="en-US" altLang="en-US" dirty="0"/>
              <a:t>An employee’s regular rate includes the following:</a:t>
            </a:r>
          </a:p>
          <a:p>
            <a:pPr lvl="1">
              <a:buFont typeface="Arial" charset="0"/>
              <a:buChar char="•"/>
              <a:defRPr/>
            </a:pPr>
            <a:endParaRPr lang="en-US" altLang="en-US" sz="2800" dirty="0"/>
          </a:p>
          <a:p>
            <a:pPr lvl="1">
              <a:buFont typeface="Arial" charset="0"/>
              <a:buChar char="•"/>
              <a:defRPr/>
            </a:pPr>
            <a:r>
              <a:rPr lang="en-US" altLang="en-US" sz="2800" dirty="0"/>
              <a:t>Hourly Rate of Pay</a:t>
            </a:r>
          </a:p>
          <a:p>
            <a:pPr lvl="1">
              <a:buFont typeface="Arial" charset="0"/>
              <a:buChar char="•"/>
              <a:defRPr/>
            </a:pPr>
            <a:endParaRPr lang="en-US" altLang="en-US" sz="2800" dirty="0"/>
          </a:p>
          <a:p>
            <a:pPr lvl="1">
              <a:buFont typeface="Arial" charset="0"/>
              <a:buChar char="•"/>
              <a:defRPr/>
            </a:pPr>
            <a:r>
              <a:rPr lang="en-US" altLang="en-US" sz="2800" dirty="0"/>
              <a:t>Longevity Pay</a:t>
            </a:r>
          </a:p>
          <a:p>
            <a:pPr lvl="1">
              <a:buFont typeface="Arial" charset="0"/>
              <a:buChar char="•"/>
              <a:defRPr/>
            </a:pPr>
            <a:endParaRPr lang="en-US" altLang="en-US" sz="2800" dirty="0"/>
          </a:p>
          <a:p>
            <a:pPr lvl="1">
              <a:buFont typeface="Arial" charset="0"/>
              <a:buChar char="•"/>
              <a:defRPr/>
            </a:pPr>
            <a:r>
              <a:rPr lang="en-US" altLang="en-US" sz="2800" dirty="0"/>
              <a:t>Shift Premium Pay</a:t>
            </a:r>
          </a:p>
          <a:p>
            <a:pPr lvl="1">
              <a:buFont typeface="Arial" charset="0"/>
              <a:buChar char="•"/>
              <a:defRPr/>
            </a:pPr>
            <a:endParaRPr lang="en-US" altLang="en-US" sz="2800" dirty="0"/>
          </a:p>
          <a:p>
            <a:pPr lvl="1">
              <a:buFont typeface="Arial" charset="0"/>
              <a:buChar char="•"/>
              <a:defRPr/>
            </a:pPr>
            <a:r>
              <a:rPr lang="en-US" altLang="en-US" sz="2800" dirty="0"/>
              <a:t>On-Call Pay</a:t>
            </a:r>
          </a:p>
          <a:p>
            <a:pPr marL="457200" lvl="1" indent="0">
              <a:buNone/>
              <a:defRPr/>
            </a:pPr>
            <a:endParaRPr lang="en-US" altLang="en-US" dirty="0"/>
          </a:p>
        </p:txBody>
      </p:sp>
      <p:sp>
        <p:nvSpPr>
          <p:cNvPr id="1167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D3825A59-220F-48A9-9B7A-C1234D5A72FF}" type="slidenum">
              <a:rPr kumimoji="0" lang="en-US" altLang="en-US" sz="1400">
                <a:solidFill>
                  <a:schemeClr val="bg2"/>
                </a:solidFill>
                <a:latin typeface="Arial" panose="020B0604020202020204" pitchFamily="34" charset="0"/>
              </a:rPr>
              <a:pPr>
                <a:spcBef>
                  <a:spcPct val="50000"/>
                </a:spcBef>
                <a:buClrTx/>
                <a:buFontTx/>
                <a:buNone/>
              </a:pPr>
              <a:t>52</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255111207"/>
      </p:ext>
    </p:extLst>
  </p:cSld>
  <p:clrMapOvr>
    <a:masterClrMapping/>
  </p:clrMapOvr>
  <p:transition spd="med">
    <p:cover dir="l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a:xfrm>
            <a:off x="786384" y="238126"/>
            <a:ext cx="9729216" cy="949324"/>
          </a:xfrm>
          <a:noFill/>
        </p:spPr>
        <p:txBody>
          <a:bodyPr vert="horz" lIns="90488" tIns="44450" rIns="90488" bIns="44450" rtlCol="0" anchor="t">
            <a:normAutofit/>
          </a:bodyPr>
          <a:lstStyle/>
          <a:p>
            <a:pPr algn="ctr"/>
            <a:r>
              <a:rPr lang="en-US" altLang="en-US" sz="4000" dirty="0"/>
              <a:t>Regular Rate: Example</a:t>
            </a:r>
          </a:p>
        </p:txBody>
      </p:sp>
      <p:sp>
        <p:nvSpPr>
          <p:cNvPr id="118789" name="Rectangle 3"/>
          <p:cNvSpPr>
            <a:spLocks noGrp="1" noChangeArrowheads="1"/>
          </p:cNvSpPr>
          <p:nvPr>
            <p:ph sz="half" idx="1"/>
          </p:nvPr>
        </p:nvSpPr>
        <p:spPr>
          <a:xfrm>
            <a:off x="786384" y="1078992"/>
            <a:ext cx="5375192" cy="4590288"/>
          </a:xfrm>
          <a:noFill/>
        </p:spPr>
        <p:txBody>
          <a:bodyPr vert="horz" lIns="90488" tIns="44450" rIns="90488" bIns="44450" rtlCol="0">
            <a:noAutofit/>
          </a:bodyPr>
          <a:lstStyle/>
          <a:p>
            <a:endParaRPr lang="en-US" altLang="en-US" dirty="0"/>
          </a:p>
          <a:p>
            <a:pPr>
              <a:buFont typeface="Arial" panose="020B0604020202020204" pitchFamily="34" charset="0"/>
              <a:buChar char="•"/>
            </a:pPr>
            <a:r>
              <a:rPr lang="en-US" altLang="en-US" dirty="0"/>
              <a:t>Employee earns $10 per hour and works 48 hours in one work week.</a:t>
            </a:r>
          </a:p>
          <a:p>
            <a:pPr>
              <a:buClr>
                <a:srgbClr val="063DE8"/>
              </a:buClr>
              <a:buFont typeface="Arial" panose="020B0604020202020204" pitchFamily="34" charset="0"/>
              <a:buChar char="•"/>
            </a:pPr>
            <a:endParaRPr lang="en-US" altLang="en-US" dirty="0"/>
          </a:p>
          <a:p>
            <a:pPr>
              <a:buClr>
                <a:srgbClr val="063DE8"/>
              </a:buClr>
              <a:buFont typeface="Arial" panose="020B0604020202020204" pitchFamily="34" charset="0"/>
              <a:buChar char="•"/>
            </a:pPr>
            <a:r>
              <a:rPr lang="en-US" altLang="en-US" dirty="0"/>
              <a:t>Her shift is covered by shift premium pay (10%).</a:t>
            </a:r>
          </a:p>
          <a:p>
            <a:pPr>
              <a:buClr>
                <a:srgbClr val="037C03"/>
              </a:buClr>
              <a:buFont typeface="Arial" panose="020B0604020202020204" pitchFamily="34" charset="0"/>
              <a:buChar char="•"/>
            </a:pPr>
            <a:endParaRPr lang="en-US" altLang="en-US" dirty="0"/>
          </a:p>
          <a:p>
            <a:pPr>
              <a:buClr>
                <a:srgbClr val="037C03"/>
              </a:buClr>
              <a:buFont typeface="Arial" panose="020B0604020202020204" pitchFamily="34" charset="0"/>
              <a:buChar char="•"/>
            </a:pPr>
            <a:r>
              <a:rPr lang="en-US" altLang="en-US" dirty="0"/>
              <a:t>She is eligible for $520 in longevity pay.</a:t>
            </a:r>
          </a:p>
        </p:txBody>
      </p:sp>
      <p:sp>
        <p:nvSpPr>
          <p:cNvPr id="63494" name="Rectangle 4"/>
          <p:cNvSpPr>
            <a:spLocks noGrp="1" noChangeArrowheads="1"/>
          </p:cNvSpPr>
          <p:nvPr>
            <p:ph sz="half" idx="2"/>
          </p:nvPr>
        </p:nvSpPr>
        <p:spPr>
          <a:xfrm>
            <a:off x="6161576" y="1627632"/>
            <a:ext cx="5704522" cy="4288536"/>
          </a:xfrm>
        </p:spPr>
        <p:txBody>
          <a:bodyPr vert="horz" lIns="90488" tIns="44450" rIns="90488" bIns="44450" rtlCol="0">
            <a:noAutofit/>
          </a:bodyPr>
          <a:lstStyle/>
          <a:p>
            <a:pPr marL="0" indent="0">
              <a:buNone/>
              <a:defRPr/>
            </a:pPr>
            <a:r>
              <a:rPr lang="en-US" dirty="0"/>
              <a:t>$10 x 48 hours = $480</a:t>
            </a:r>
          </a:p>
          <a:p>
            <a:pPr marL="0" indent="0">
              <a:buClr>
                <a:srgbClr val="063DE8"/>
              </a:buClr>
              <a:buNone/>
              <a:defRPr/>
            </a:pPr>
            <a:endParaRPr lang="en-US" dirty="0"/>
          </a:p>
          <a:p>
            <a:pPr marL="0" indent="0">
              <a:buClr>
                <a:srgbClr val="063DE8"/>
              </a:buClr>
              <a:buNone/>
              <a:defRPr/>
            </a:pPr>
            <a:r>
              <a:rPr lang="en-US" dirty="0"/>
              <a:t>$1  x  48 hours = $  48</a:t>
            </a:r>
          </a:p>
          <a:p>
            <a:pPr marL="0" indent="0">
              <a:buClr>
                <a:srgbClr val="037C03"/>
              </a:buClr>
              <a:buNone/>
              <a:defRPr/>
            </a:pPr>
            <a:endParaRPr lang="en-US" dirty="0"/>
          </a:p>
          <a:p>
            <a:pPr marL="0" indent="0">
              <a:buClr>
                <a:srgbClr val="037C03"/>
              </a:buClr>
              <a:buNone/>
              <a:defRPr/>
            </a:pPr>
            <a:r>
              <a:rPr lang="en-US" dirty="0"/>
              <a:t>$520/52 wks =   $   </a:t>
            </a:r>
            <a:r>
              <a:rPr lang="en-US" u="sng" dirty="0"/>
              <a:t>10</a:t>
            </a:r>
            <a:endParaRPr lang="en-US" dirty="0"/>
          </a:p>
          <a:p>
            <a:pPr marL="0" indent="0">
              <a:buNone/>
              <a:defRPr/>
            </a:pPr>
            <a:r>
              <a:rPr lang="en-US" dirty="0"/>
              <a:t>                       =    $  538</a:t>
            </a:r>
          </a:p>
          <a:p>
            <a:pPr marL="0" indent="0">
              <a:buNone/>
              <a:defRPr/>
            </a:pPr>
            <a:r>
              <a:rPr lang="en-US" b="1" u="sng" dirty="0"/>
              <a:t>$538 /48 hrs  = $11.21</a:t>
            </a:r>
            <a:r>
              <a:rPr lang="en-US" dirty="0"/>
              <a:t>                               as regular rate.  </a:t>
            </a:r>
          </a:p>
        </p:txBody>
      </p:sp>
      <p:sp>
        <p:nvSpPr>
          <p:cNvPr id="11878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2E54E04-B7CF-4AAE-A236-C4CACBEC3405}" type="slidenum">
              <a:rPr kumimoji="0" lang="en-US" altLang="en-US" sz="1400">
                <a:solidFill>
                  <a:schemeClr val="bg2"/>
                </a:solidFill>
                <a:latin typeface="Arial" panose="020B0604020202020204" pitchFamily="34" charset="0"/>
              </a:rPr>
              <a:pPr>
                <a:spcBef>
                  <a:spcPct val="50000"/>
                </a:spcBef>
                <a:buClrTx/>
                <a:buFontTx/>
                <a:buNone/>
              </a:pPr>
              <a:t>53</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790870715"/>
      </p:ext>
    </p:extLst>
  </p:cSld>
  <p:clrMapOvr>
    <a:masterClrMapping/>
  </p:clrMapOvr>
  <p:transition spd="med">
    <p:blinds/>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a:xfrm>
            <a:off x="822960" y="238125"/>
            <a:ext cx="9208008" cy="838201"/>
          </a:xfrm>
          <a:noFill/>
        </p:spPr>
        <p:txBody>
          <a:bodyPr vert="horz" lIns="90488" tIns="44450" rIns="90488" bIns="44450" rtlCol="0" anchor="t">
            <a:normAutofit/>
          </a:bodyPr>
          <a:lstStyle/>
          <a:p>
            <a:pPr algn="ctr"/>
            <a:r>
              <a:rPr lang="en-US" altLang="en-US" sz="4000" dirty="0"/>
              <a:t>Overtime Calculation</a:t>
            </a:r>
          </a:p>
        </p:txBody>
      </p:sp>
      <p:sp>
        <p:nvSpPr>
          <p:cNvPr id="118789" name="Rectangle 3"/>
          <p:cNvSpPr>
            <a:spLocks noGrp="1" noChangeArrowheads="1"/>
          </p:cNvSpPr>
          <p:nvPr>
            <p:ph sz="half" idx="1"/>
          </p:nvPr>
        </p:nvSpPr>
        <p:spPr>
          <a:xfrm>
            <a:off x="822960" y="1076327"/>
            <a:ext cx="9985248" cy="4653265"/>
          </a:xfrm>
          <a:noFill/>
        </p:spPr>
        <p:txBody>
          <a:bodyPr vert="horz" lIns="90488" tIns="44450" rIns="90488" bIns="44450" rtlCol="0">
            <a:noAutofit/>
          </a:bodyPr>
          <a:lstStyle/>
          <a:p>
            <a:pPr marL="0" indent="0">
              <a:buNone/>
              <a:defRPr/>
            </a:pPr>
            <a:r>
              <a:rPr lang="en-US" dirty="0"/>
              <a:t>Calculated as regular 40 hour salary plus one and one-half times the regular hourly rate for all hours worked over 40.</a:t>
            </a:r>
          </a:p>
          <a:p>
            <a:pPr>
              <a:defRPr/>
            </a:pPr>
            <a:endParaRPr lang="en-US" dirty="0"/>
          </a:p>
          <a:p>
            <a:pPr>
              <a:defRPr/>
            </a:pPr>
            <a:r>
              <a:rPr lang="en-US" dirty="0"/>
              <a:t>48  hours worked X $11.21          =   $538.08 (Regular pay)</a:t>
            </a:r>
          </a:p>
          <a:p>
            <a:pPr>
              <a:defRPr/>
            </a:pPr>
            <a:endParaRPr lang="en-US" dirty="0"/>
          </a:p>
          <a:p>
            <a:pPr>
              <a:defRPr/>
            </a:pPr>
            <a:r>
              <a:rPr lang="en-US" dirty="0"/>
              <a:t>8 hours OT worked X $11.21 X 0.5 = $ 44.84  (OT premium pay)</a:t>
            </a:r>
          </a:p>
          <a:p>
            <a:pPr>
              <a:defRPr/>
            </a:pPr>
            <a:endParaRPr lang="en-US" dirty="0"/>
          </a:p>
          <a:p>
            <a:pPr>
              <a:defRPr/>
            </a:pPr>
            <a:r>
              <a:rPr lang="en-US" dirty="0"/>
              <a:t>$538.08 </a:t>
            </a:r>
            <a:r>
              <a:rPr lang="en-US" b="1" dirty="0"/>
              <a:t>plus</a:t>
            </a:r>
            <a:r>
              <a:rPr lang="en-US" dirty="0"/>
              <a:t> $44.84                   = 	</a:t>
            </a:r>
            <a:r>
              <a:rPr lang="en-US" b="1" dirty="0"/>
              <a:t>$582.92</a:t>
            </a:r>
          </a:p>
          <a:p>
            <a:endParaRPr lang="en-US" altLang="en-US" dirty="0"/>
          </a:p>
        </p:txBody>
      </p:sp>
      <p:sp>
        <p:nvSpPr>
          <p:cNvPr id="11878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2E54E04-B7CF-4AAE-A236-C4CACBEC3405}" type="slidenum">
              <a:rPr kumimoji="0" lang="en-US" altLang="en-US" sz="1400">
                <a:solidFill>
                  <a:schemeClr val="bg2"/>
                </a:solidFill>
                <a:latin typeface="Arial" panose="020B0604020202020204" pitchFamily="34" charset="0"/>
              </a:rPr>
              <a:pPr>
                <a:spcBef>
                  <a:spcPct val="50000"/>
                </a:spcBef>
                <a:buClrTx/>
                <a:buFontTx/>
                <a:buNone/>
              </a:pPr>
              <a:t>54</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542629596"/>
      </p:ext>
    </p:extLst>
  </p:cSld>
  <p:clrMapOvr>
    <a:masterClrMapping/>
  </p:clrMapOvr>
  <p:transition spd="med">
    <p:blinds/>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832104" y="109728"/>
            <a:ext cx="9482328" cy="1021842"/>
          </a:xfrm>
        </p:spPr>
        <p:txBody>
          <a:bodyPr vert="horz" lIns="90488" tIns="44450" rIns="90488" bIns="44450" rtlCol="0" anchor="t">
            <a:normAutofit fontScale="90000"/>
          </a:bodyPr>
          <a:lstStyle/>
          <a:p>
            <a:pPr algn="ctr">
              <a:defRPr/>
            </a:pPr>
            <a:r>
              <a:rPr lang="en-US" sz="4900" b="1" dirty="0"/>
              <a:t>      </a:t>
            </a:r>
            <a:r>
              <a:rPr lang="en-US" dirty="0"/>
              <a:t>Compensatory Time Off </a:t>
            </a:r>
            <a:br>
              <a:rPr lang="en-US" sz="3600" dirty="0"/>
            </a:br>
            <a:endParaRPr lang="en-US" sz="2400" dirty="0"/>
          </a:p>
        </p:txBody>
      </p:sp>
      <p:sp>
        <p:nvSpPr>
          <p:cNvPr id="122885" name="Rectangle 3"/>
          <p:cNvSpPr>
            <a:spLocks noGrp="1" noChangeArrowheads="1"/>
          </p:cNvSpPr>
          <p:nvPr>
            <p:ph idx="1"/>
          </p:nvPr>
        </p:nvSpPr>
        <p:spPr>
          <a:xfrm>
            <a:off x="832104" y="1131570"/>
            <a:ext cx="10837926" cy="4583430"/>
          </a:xfrm>
          <a:noFill/>
        </p:spPr>
        <p:txBody>
          <a:bodyPr vert="horz" lIns="90488" tIns="44450" rIns="90488" bIns="44450" rtlCol="0">
            <a:noAutofit/>
          </a:bodyPr>
          <a:lstStyle/>
          <a:p>
            <a:pPr>
              <a:lnSpc>
                <a:spcPct val="90000"/>
              </a:lnSpc>
              <a:buFont typeface="Arial" panose="020B0604020202020204" pitchFamily="34" charset="0"/>
              <a:buChar char="•"/>
            </a:pPr>
            <a:r>
              <a:rPr lang="en-US" dirty="0"/>
              <a:t>A condition of employment, agreement or understanding prior to performance of work</a:t>
            </a:r>
            <a:endParaRPr lang="en-US" altLang="en-US" b="1" u="sng" dirty="0">
              <a:solidFill>
                <a:srgbClr val="FF0000"/>
              </a:solidFill>
            </a:endParaRPr>
          </a:p>
          <a:p>
            <a:pPr>
              <a:lnSpc>
                <a:spcPct val="90000"/>
              </a:lnSpc>
              <a:buFont typeface="Arial" panose="020B0604020202020204" pitchFamily="34" charset="0"/>
              <a:buChar char="•"/>
            </a:pPr>
            <a:r>
              <a:rPr lang="en-US" altLang="en-US" b="1" u="sng" dirty="0">
                <a:solidFill>
                  <a:srgbClr val="FF0000"/>
                </a:solidFill>
              </a:rPr>
              <a:t>Must use Comp Time off within 52 weeks</a:t>
            </a:r>
            <a:r>
              <a:rPr lang="en-US" altLang="en-US" u="sng" dirty="0">
                <a:solidFill>
                  <a:srgbClr val="FF0000"/>
                </a:solidFill>
              </a:rPr>
              <a:t> </a:t>
            </a:r>
            <a:r>
              <a:rPr lang="en-US" altLang="en-US" dirty="0"/>
              <a:t>from when the OT occurred</a:t>
            </a:r>
          </a:p>
          <a:p>
            <a:pPr>
              <a:lnSpc>
                <a:spcPct val="90000"/>
              </a:lnSpc>
              <a:buFont typeface="Arial" panose="020B0604020202020204" pitchFamily="34" charset="0"/>
              <a:buChar char="•"/>
            </a:pPr>
            <a:r>
              <a:rPr lang="en-US" altLang="en-US" dirty="0"/>
              <a:t>If not, pay out at regular rate of pay.</a:t>
            </a:r>
          </a:p>
          <a:p>
            <a:pPr lvl="1">
              <a:lnSpc>
                <a:spcPct val="90000"/>
              </a:lnSpc>
              <a:buFont typeface="Arial" panose="020B0604020202020204" pitchFamily="34" charset="0"/>
              <a:buChar char="•"/>
            </a:pPr>
            <a:r>
              <a:rPr lang="en-US" altLang="en-US" sz="2800" dirty="0"/>
              <a:t>May accrue up to 240 hours Comp hours (160 hours worked). 480 hours (240 hours worked for law enforcement) If they accrue more, then </a:t>
            </a:r>
            <a:r>
              <a:rPr lang="en-US" altLang="en-US" sz="2800" b="1" dirty="0"/>
              <a:t>overtime must be paid</a:t>
            </a:r>
          </a:p>
          <a:p>
            <a:pPr lvl="1">
              <a:lnSpc>
                <a:spcPct val="90000"/>
              </a:lnSpc>
              <a:buFont typeface="Arial" panose="020B0604020202020204" pitchFamily="34" charset="0"/>
              <a:buChar char="•"/>
            </a:pPr>
            <a:r>
              <a:rPr lang="en-US" altLang="en-US" sz="2800" b="1" u="sng" dirty="0">
                <a:solidFill>
                  <a:srgbClr val="FF0000"/>
                </a:solidFill>
              </a:rPr>
              <a:t>Comp Time is to be used before vacation or bonus leave is used</a:t>
            </a:r>
          </a:p>
          <a:p>
            <a:pPr lvl="1">
              <a:lnSpc>
                <a:spcPct val="90000"/>
              </a:lnSpc>
              <a:buFont typeface="Arial" panose="020B0604020202020204" pitchFamily="34" charset="0"/>
              <a:buChar char="•"/>
            </a:pPr>
            <a:r>
              <a:rPr lang="en-US" altLang="en-US" sz="2800" dirty="0"/>
              <a:t>Should always be flexible to allow time to use Comp Time. Only excuse is to “unduly disrupt” operations</a:t>
            </a:r>
          </a:p>
          <a:p>
            <a:pPr lvl="1">
              <a:lnSpc>
                <a:spcPct val="90000"/>
              </a:lnSpc>
            </a:pPr>
            <a:endParaRPr lang="en-US" altLang="en-US" sz="2800" dirty="0"/>
          </a:p>
        </p:txBody>
      </p:sp>
      <p:sp>
        <p:nvSpPr>
          <p:cNvPr id="1228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9ED28E49-F2C0-4CCF-B947-6B517DF9EEED}" type="slidenum">
              <a:rPr kumimoji="0" lang="en-US" altLang="en-US" sz="1400">
                <a:solidFill>
                  <a:schemeClr val="bg2"/>
                </a:solidFill>
                <a:latin typeface="Arial" panose="020B0604020202020204" pitchFamily="34" charset="0"/>
              </a:rPr>
              <a:pPr>
                <a:spcBef>
                  <a:spcPct val="50000"/>
                </a:spcBef>
                <a:buClrTx/>
                <a:buFontTx/>
                <a:buNone/>
              </a:pPr>
              <a:t>55</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453704278"/>
      </p:ext>
    </p:extLst>
  </p:cSld>
  <p:clrMapOvr>
    <a:masterClrMapping/>
  </p:clrMapOvr>
  <p:transition spd="med">
    <p:blinds/>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804672" y="82296"/>
            <a:ext cx="8997696" cy="957834"/>
          </a:xfrm>
        </p:spPr>
        <p:txBody>
          <a:bodyPr anchor="t">
            <a:noAutofit/>
          </a:bodyPr>
          <a:lstStyle/>
          <a:p>
            <a:pPr algn="ctr">
              <a:defRPr/>
            </a:pPr>
            <a:r>
              <a:rPr lang="en-US" dirty="0"/>
              <a:t> </a:t>
            </a:r>
            <a:r>
              <a:rPr lang="en-US" sz="4000" dirty="0"/>
              <a:t>Shift Premium Pay</a:t>
            </a:r>
            <a:br>
              <a:rPr lang="en-US" b="1" dirty="0"/>
            </a:br>
            <a:endParaRPr lang="en-US" b="1" dirty="0">
              <a:solidFill>
                <a:schemeClr val="tx1"/>
              </a:solidFill>
            </a:endParaRPr>
          </a:p>
        </p:txBody>
      </p:sp>
      <p:sp>
        <p:nvSpPr>
          <p:cNvPr id="124931" name="Content Placeholder 2"/>
          <p:cNvSpPr>
            <a:spLocks noGrp="1"/>
          </p:cNvSpPr>
          <p:nvPr>
            <p:ph idx="1"/>
          </p:nvPr>
        </p:nvSpPr>
        <p:spPr>
          <a:xfrm>
            <a:off x="804672" y="1040130"/>
            <a:ext cx="10705338" cy="4674870"/>
          </a:xfrm>
        </p:spPr>
        <p:txBody>
          <a:bodyPr>
            <a:noAutofit/>
          </a:bodyPr>
          <a:lstStyle/>
          <a:p>
            <a:pPr>
              <a:buFont typeface="Arial" panose="020B0604020202020204" pitchFamily="34" charset="0"/>
              <a:buChar char="•"/>
            </a:pPr>
            <a:r>
              <a:rPr lang="en-US" altLang="en-US" dirty="0"/>
              <a:t>Additional compensation for employees who are regularly scheduled to work on either an evening or night shift, or on a weekend shift</a:t>
            </a:r>
          </a:p>
          <a:p>
            <a:pPr>
              <a:buFont typeface="Arial" panose="020B0604020202020204" pitchFamily="34" charset="0"/>
              <a:buChar char="•"/>
            </a:pPr>
            <a:r>
              <a:rPr lang="en-US" altLang="en-US" dirty="0"/>
              <a:t>SHRA Employees:</a:t>
            </a:r>
          </a:p>
          <a:p>
            <a:pPr lvl="1">
              <a:buFont typeface="Arial" panose="020B0604020202020204" pitchFamily="34" charset="0"/>
              <a:buChar char="•"/>
            </a:pPr>
            <a:r>
              <a:rPr lang="en-US" altLang="en-US" sz="2800" dirty="0"/>
              <a:t>10% of regular hourly rate</a:t>
            </a:r>
          </a:p>
          <a:p>
            <a:pPr lvl="1">
              <a:buFont typeface="Arial" panose="020B0604020202020204" pitchFamily="34" charset="0"/>
              <a:buChar char="•"/>
            </a:pPr>
            <a:r>
              <a:rPr lang="en-US" altLang="en-US" sz="2800" dirty="0"/>
              <a:t>4 pm to 8 am</a:t>
            </a:r>
          </a:p>
          <a:p>
            <a:pPr>
              <a:buFont typeface="Arial" panose="020B0604020202020204" pitchFamily="34" charset="0"/>
              <a:buChar char="•"/>
            </a:pPr>
            <a:r>
              <a:rPr lang="en-US" altLang="en-US" dirty="0"/>
              <a:t>CSS Employees:</a:t>
            </a:r>
          </a:p>
          <a:p>
            <a:pPr lvl="1">
              <a:buFont typeface="Arial" panose="020B0604020202020204" pitchFamily="34" charset="0"/>
              <a:buChar char="•"/>
            </a:pPr>
            <a:r>
              <a:rPr lang="en-US" altLang="en-US" sz="2800" dirty="0"/>
              <a:t>14% of regular hourly rate for evening shift and weekend day</a:t>
            </a:r>
          </a:p>
          <a:p>
            <a:pPr lvl="1">
              <a:buFont typeface="Arial" panose="020B0604020202020204" pitchFamily="34" charset="0"/>
              <a:buChar char="•"/>
            </a:pPr>
            <a:r>
              <a:rPr lang="en-US" altLang="en-US" sz="2800" dirty="0"/>
              <a:t>19% of regular hourly rate for weekend evening shift</a:t>
            </a:r>
          </a:p>
          <a:p>
            <a:pPr lvl="1">
              <a:buFont typeface="Arial" panose="020B0604020202020204" pitchFamily="34" charset="0"/>
              <a:buChar char="•"/>
            </a:pPr>
            <a:r>
              <a:rPr lang="en-US" altLang="en-US" sz="2800" dirty="0"/>
              <a:t>3 pm to 8 am</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p:txBody>
      </p:sp>
      <p:sp>
        <p:nvSpPr>
          <p:cNvPr id="124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BB91C79E-FAA0-46A8-BC54-425B3CC4042C}" type="slidenum">
              <a:rPr kumimoji="0" lang="en-US" altLang="en-US" sz="1400">
                <a:solidFill>
                  <a:schemeClr val="bg2"/>
                </a:solidFill>
                <a:latin typeface="Arial" panose="020B0604020202020204" pitchFamily="34" charset="0"/>
              </a:rPr>
              <a:pPr>
                <a:spcBef>
                  <a:spcPct val="50000"/>
                </a:spcBef>
                <a:buClrTx/>
                <a:buFontTx/>
                <a:buNone/>
              </a:pPr>
              <a:t>56</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882275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713232" y="273050"/>
            <a:ext cx="10195560" cy="933958"/>
          </a:xfrm>
        </p:spPr>
        <p:txBody>
          <a:bodyPr anchor="t">
            <a:noAutofit/>
          </a:bodyPr>
          <a:lstStyle/>
          <a:p>
            <a:pPr algn="ctr">
              <a:defRPr/>
            </a:pPr>
            <a:r>
              <a:rPr lang="en-US" dirty="0"/>
              <a:t> </a:t>
            </a:r>
            <a:r>
              <a:rPr lang="en-US" sz="4000" dirty="0"/>
              <a:t>Holiday Premium Pay</a:t>
            </a:r>
            <a:br>
              <a:rPr lang="en-US" b="1" dirty="0"/>
            </a:br>
            <a:endParaRPr lang="en-US" b="1" dirty="0">
              <a:solidFill>
                <a:schemeClr val="tx1"/>
              </a:solidFill>
            </a:endParaRPr>
          </a:p>
        </p:txBody>
      </p:sp>
      <p:sp>
        <p:nvSpPr>
          <p:cNvPr id="124931" name="Content Placeholder 2"/>
          <p:cNvSpPr>
            <a:spLocks noGrp="1"/>
          </p:cNvSpPr>
          <p:nvPr>
            <p:ph idx="1"/>
          </p:nvPr>
        </p:nvSpPr>
        <p:spPr>
          <a:xfrm>
            <a:off x="713232" y="1133856"/>
            <a:ext cx="11333988" cy="4590288"/>
          </a:xfrm>
        </p:spPr>
        <p:txBody>
          <a:bodyPr>
            <a:noAutofit/>
          </a:bodyPr>
          <a:lstStyle/>
          <a:p>
            <a:pPr marL="0" indent="0">
              <a:buNone/>
            </a:pPr>
            <a:endParaRPr lang="en-US" altLang="en-US" dirty="0"/>
          </a:p>
          <a:p>
            <a:pPr>
              <a:buFont typeface="Arial" panose="020B0604020202020204" pitchFamily="34" charset="0"/>
              <a:buChar char="•"/>
            </a:pPr>
            <a:r>
              <a:rPr lang="en-US" altLang="en-US" dirty="0"/>
              <a:t>Employees who are required to work on designated holidays shall be given, in addition to regular salary, premium pay equal to one-half of their regular straight-time hourly rate for such hours as are worked on these days. In addition, holiday compensatory time off shall be given, not to exceed 8 hours.</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Holiday premium pay is paid in addition to overtime pay.</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Covers both FLSA non-exempt and exempt employees.</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p:txBody>
      </p:sp>
      <p:sp>
        <p:nvSpPr>
          <p:cNvPr id="124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BB91C79E-FAA0-46A8-BC54-425B3CC4042C}" type="slidenum">
              <a:rPr kumimoji="0" lang="en-US" altLang="en-US" sz="1400">
                <a:solidFill>
                  <a:schemeClr val="bg2"/>
                </a:solidFill>
                <a:latin typeface="Arial" panose="020B0604020202020204" pitchFamily="34" charset="0"/>
              </a:rPr>
              <a:pPr>
                <a:spcBef>
                  <a:spcPct val="50000"/>
                </a:spcBef>
                <a:buClrTx/>
                <a:buFontTx/>
                <a:buNone/>
              </a:pPr>
              <a:t>57</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78665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804672" y="100583"/>
            <a:ext cx="9665207" cy="813817"/>
          </a:xfrm>
        </p:spPr>
        <p:txBody>
          <a:bodyPr anchor="t">
            <a:noAutofit/>
          </a:bodyPr>
          <a:lstStyle/>
          <a:p>
            <a:pPr algn="ctr">
              <a:defRPr/>
            </a:pPr>
            <a:r>
              <a:rPr lang="en-US" dirty="0"/>
              <a:t> </a:t>
            </a:r>
            <a:r>
              <a:rPr lang="en-US" sz="4000" dirty="0"/>
              <a:t>Gap Hours</a:t>
            </a:r>
            <a:br>
              <a:rPr lang="en-US" dirty="0"/>
            </a:br>
            <a:endParaRPr lang="en-US" dirty="0"/>
          </a:p>
        </p:txBody>
      </p:sp>
      <p:sp>
        <p:nvSpPr>
          <p:cNvPr id="124931" name="Content Placeholder 2"/>
          <p:cNvSpPr>
            <a:spLocks noGrp="1"/>
          </p:cNvSpPr>
          <p:nvPr>
            <p:ph idx="1"/>
          </p:nvPr>
        </p:nvSpPr>
        <p:spPr>
          <a:xfrm>
            <a:off x="804672" y="914401"/>
            <a:ext cx="11047319" cy="4800599"/>
          </a:xfrm>
        </p:spPr>
        <p:txBody>
          <a:bodyPr>
            <a:noAutofit/>
          </a:bodyPr>
          <a:lstStyle/>
          <a:p>
            <a:pPr>
              <a:lnSpc>
                <a:spcPct val="100000"/>
              </a:lnSpc>
              <a:spcBef>
                <a:spcPts val="600"/>
              </a:spcBef>
              <a:buFont typeface="Arial" panose="020B0604020202020204" pitchFamily="34" charset="0"/>
              <a:buChar char="•"/>
            </a:pPr>
            <a:r>
              <a:rPr lang="en-US" dirty="0"/>
              <a:t>Time in between the max hours of work required to meet the work schedule and the overtime threshold (not overtime)</a:t>
            </a:r>
            <a:endParaRPr lang="en-US" altLang="en-US" dirty="0"/>
          </a:p>
          <a:p>
            <a:pPr>
              <a:lnSpc>
                <a:spcPct val="100000"/>
              </a:lnSpc>
              <a:spcBef>
                <a:spcPts val="600"/>
              </a:spcBef>
              <a:buFont typeface="Arial" panose="020B0604020202020204" pitchFamily="34" charset="0"/>
              <a:buChar char="•"/>
            </a:pPr>
            <a:r>
              <a:rPr lang="en-US" altLang="en-US" dirty="0"/>
              <a:t>For part time non-exempt SHRA employees whose regular work schedule is less than 40 hours a week or</a:t>
            </a:r>
          </a:p>
          <a:p>
            <a:pPr>
              <a:lnSpc>
                <a:spcPct val="100000"/>
              </a:lnSpc>
              <a:spcBef>
                <a:spcPts val="600"/>
              </a:spcBef>
              <a:buFont typeface="Arial" panose="020B0604020202020204" pitchFamily="34" charset="0"/>
              <a:buChar char="•"/>
            </a:pPr>
            <a:r>
              <a:rPr lang="en-US" altLang="en-US" dirty="0"/>
              <a:t>Law enforcement employees that work more than 160 hours but less than 171 hours in a 28 day period </a:t>
            </a:r>
          </a:p>
          <a:p>
            <a:pPr>
              <a:lnSpc>
                <a:spcPct val="100000"/>
              </a:lnSpc>
              <a:spcBef>
                <a:spcPts val="600"/>
              </a:spcBef>
              <a:buFont typeface="Arial" panose="020B0604020202020204" pitchFamily="34" charset="0"/>
              <a:buChar char="•"/>
            </a:pPr>
            <a:r>
              <a:rPr lang="en-US" altLang="en-US" dirty="0"/>
              <a:t>Each University elects to either treat Gap Hours as straight time comp time or straight time pay</a:t>
            </a:r>
            <a:endParaRPr lang="en-US" altLang="en-US" dirty="0">
              <a:solidFill>
                <a:srgbClr val="FF0000"/>
              </a:solidFill>
            </a:endParaRPr>
          </a:p>
          <a:p>
            <a:pPr>
              <a:lnSpc>
                <a:spcPct val="100000"/>
              </a:lnSpc>
              <a:spcBef>
                <a:spcPts val="600"/>
              </a:spcBef>
              <a:buFont typeface="Arial" panose="020B0604020202020204" pitchFamily="34" charset="0"/>
              <a:buChar char="•"/>
            </a:pPr>
            <a:r>
              <a:rPr lang="en-US" altLang="en-US" dirty="0">
                <a:solidFill>
                  <a:srgbClr val="FF0000"/>
                </a:solidFill>
              </a:rPr>
              <a:t>ECU elected to treat Gap Hours as straight time pay</a:t>
            </a:r>
            <a:endParaRPr lang="en-US" altLang="en-US" dirty="0"/>
          </a:p>
          <a:p>
            <a:pPr>
              <a:lnSpc>
                <a:spcPct val="100000"/>
              </a:lnSpc>
              <a:spcBef>
                <a:spcPts val="600"/>
              </a:spcBef>
              <a:buFont typeface="Arial" panose="020B0604020202020204" pitchFamily="34" charset="0"/>
              <a:buChar char="•"/>
            </a:pPr>
            <a:r>
              <a:rPr lang="en-US" altLang="en-US" dirty="0"/>
              <a:t>Gap Hours may offset holiday leave</a:t>
            </a:r>
          </a:p>
          <a:p>
            <a:pPr marL="0" indent="0" algn="r">
              <a:buNone/>
            </a:pPr>
            <a:r>
              <a:rPr lang="en-US" altLang="en-US" sz="2200" dirty="0"/>
              <a:t> </a:t>
            </a:r>
          </a:p>
          <a:p>
            <a:pPr>
              <a:buFont typeface="Arial" panose="020B0604020202020204" pitchFamily="34" charset="0"/>
              <a:buChar char="•"/>
            </a:pPr>
            <a:endParaRPr lang="en-US" altLang="en-US" sz="2200" dirty="0"/>
          </a:p>
          <a:p>
            <a:pPr>
              <a:buFont typeface="Arial" panose="020B0604020202020204" pitchFamily="34" charset="0"/>
              <a:buChar char="•"/>
            </a:pPr>
            <a:endParaRPr lang="en-US" altLang="en-US" sz="2200" dirty="0"/>
          </a:p>
          <a:p>
            <a:pPr>
              <a:buFont typeface="Arial" panose="020B0604020202020204" pitchFamily="34" charset="0"/>
              <a:buChar char="•"/>
            </a:pPr>
            <a:endParaRPr lang="en-US" altLang="en-US" sz="2200" dirty="0"/>
          </a:p>
        </p:txBody>
      </p:sp>
      <p:sp>
        <p:nvSpPr>
          <p:cNvPr id="124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BB91C79E-FAA0-46A8-BC54-425B3CC4042C}" type="slidenum">
              <a:rPr kumimoji="0" lang="en-US" altLang="en-US" sz="1400">
                <a:solidFill>
                  <a:schemeClr val="bg2"/>
                </a:solidFill>
                <a:latin typeface="Arial" panose="020B0604020202020204" pitchFamily="34" charset="0"/>
              </a:rPr>
              <a:pPr>
                <a:spcBef>
                  <a:spcPct val="50000"/>
                </a:spcBef>
                <a:buClrTx/>
                <a:buFontTx/>
                <a:buNone/>
              </a:pPr>
              <a:t>58</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606673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ChangeArrowheads="1"/>
          </p:cNvSpPr>
          <p:nvPr>
            <p:ph type="title"/>
          </p:nvPr>
        </p:nvSpPr>
        <p:spPr>
          <a:xfrm>
            <a:off x="813816" y="364332"/>
            <a:ext cx="9396984" cy="924972"/>
          </a:xfrm>
        </p:spPr>
        <p:txBody>
          <a:bodyPr anchor="t">
            <a:normAutofit/>
          </a:bodyPr>
          <a:lstStyle/>
          <a:p>
            <a:pPr algn="ctr"/>
            <a:r>
              <a:rPr lang="en-US" altLang="en-US" sz="4000" dirty="0"/>
              <a:t>Occasional and Sporadic Employment</a:t>
            </a:r>
          </a:p>
        </p:txBody>
      </p:sp>
      <p:sp>
        <p:nvSpPr>
          <p:cNvPr id="126981" name="Rectangle 3"/>
          <p:cNvSpPr>
            <a:spLocks noGrp="1" noChangeArrowheads="1"/>
          </p:cNvSpPr>
          <p:nvPr>
            <p:ph idx="1"/>
          </p:nvPr>
        </p:nvSpPr>
        <p:spPr>
          <a:xfrm>
            <a:off x="813816" y="1655065"/>
            <a:ext cx="10539984" cy="3849624"/>
          </a:xfrm>
        </p:spPr>
        <p:txBody>
          <a:bodyPr>
            <a:normAutofit/>
          </a:bodyPr>
          <a:lstStyle/>
          <a:p>
            <a:pPr>
              <a:buFont typeface="Arial" panose="020B0604020202020204" pitchFamily="34" charset="0"/>
              <a:buChar char="•"/>
            </a:pPr>
            <a:r>
              <a:rPr lang="en-US" altLang="en-US" dirty="0"/>
              <a:t>Employees who work </a:t>
            </a:r>
            <a:r>
              <a:rPr lang="en-US" altLang="en-US" b="1" dirty="0"/>
              <a:t>solely at their own option </a:t>
            </a:r>
            <a:r>
              <a:rPr lang="en-US" altLang="en-US" dirty="0"/>
              <a:t>may work occasionally or sporadically on a part-time basis without overtime for same public agency</a:t>
            </a:r>
          </a:p>
          <a:p>
            <a:pPr>
              <a:buFont typeface="Arial" panose="020B0604020202020204" pitchFamily="34" charset="0"/>
              <a:buChar char="•"/>
            </a:pPr>
            <a:endParaRPr lang="en-US" altLang="en-US" dirty="0"/>
          </a:p>
          <a:p>
            <a:pPr>
              <a:buFont typeface="Arial" panose="020B0604020202020204" pitchFamily="34" charset="0"/>
              <a:buChar char="•"/>
            </a:pPr>
            <a:r>
              <a:rPr lang="en-US" altLang="en-US" b="1" dirty="0">
                <a:solidFill>
                  <a:srgbClr val="FF0000"/>
                </a:solidFill>
              </a:rPr>
              <a:t>Work must be in a different capacity than the one they are normally employed</a:t>
            </a:r>
          </a:p>
          <a:p>
            <a:pPr>
              <a:buFont typeface="Arial" panose="020B0604020202020204" pitchFamily="34" charset="0"/>
              <a:buChar char="•"/>
            </a:pPr>
            <a:endParaRPr lang="en-US" altLang="en-US" b="1" dirty="0"/>
          </a:p>
          <a:p>
            <a:pPr>
              <a:buFont typeface="Arial" panose="020B0604020202020204" pitchFamily="34" charset="0"/>
              <a:buChar char="•"/>
            </a:pPr>
            <a:r>
              <a:rPr lang="en-US" altLang="en-US" dirty="0"/>
              <a:t>Cannot be forced or suggested by employer</a:t>
            </a:r>
            <a:r>
              <a:rPr lang="en-US" altLang="en-US" b="1" dirty="0"/>
              <a:t> to avoid overtime</a:t>
            </a:r>
          </a:p>
        </p:txBody>
      </p:sp>
      <p:sp>
        <p:nvSpPr>
          <p:cNvPr id="1269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3952151C-AE07-463A-9034-9EB473D53118}" type="slidenum">
              <a:rPr kumimoji="0" lang="en-US" altLang="en-US" sz="1400">
                <a:solidFill>
                  <a:schemeClr val="bg2"/>
                </a:solidFill>
                <a:latin typeface="Arial" panose="020B0604020202020204" pitchFamily="34" charset="0"/>
              </a:rPr>
              <a:pPr>
                <a:spcBef>
                  <a:spcPct val="50000"/>
                </a:spcBef>
                <a:buClrTx/>
                <a:buFontTx/>
                <a:buNone/>
              </a:pPr>
              <a:t>59</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1195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858741" y="91440"/>
            <a:ext cx="9748299" cy="1148963"/>
          </a:xfrm>
        </p:spPr>
        <p:txBody>
          <a:bodyPr anchor="t">
            <a:normAutofit/>
          </a:bodyPr>
          <a:lstStyle/>
          <a:p>
            <a:pPr algn="ctr"/>
            <a:r>
              <a:rPr lang="en-US" dirty="0"/>
              <a:t>FLSA Minimum Salary Threshold Test</a:t>
            </a:r>
            <a:r>
              <a:rPr lang="en-US" altLang="en-US" sz="5400" dirty="0"/>
              <a:t> </a:t>
            </a:r>
          </a:p>
        </p:txBody>
      </p:sp>
      <p:sp>
        <p:nvSpPr>
          <p:cNvPr id="23557" name="Rectangle 3"/>
          <p:cNvSpPr>
            <a:spLocks noGrp="1" noChangeArrowheads="1"/>
          </p:cNvSpPr>
          <p:nvPr>
            <p:ph idx="1"/>
          </p:nvPr>
        </p:nvSpPr>
        <p:spPr>
          <a:xfrm>
            <a:off x="858741" y="818866"/>
            <a:ext cx="10998909" cy="4929927"/>
          </a:xfrm>
        </p:spPr>
        <p:txBody>
          <a:bodyPr>
            <a:normAutofit lnSpcReduction="10000"/>
          </a:bodyPr>
          <a:lstStyle/>
          <a:p>
            <a:pPr marL="0" indent="0">
              <a:lnSpc>
                <a:spcPct val="80000"/>
              </a:lnSpc>
              <a:buNone/>
            </a:pPr>
            <a:endParaRPr lang="en-US" dirty="0"/>
          </a:p>
          <a:p>
            <a:pPr>
              <a:lnSpc>
                <a:spcPct val="80000"/>
              </a:lnSpc>
            </a:pPr>
            <a:r>
              <a:rPr lang="en-US" dirty="0"/>
              <a:t>Effective January 1, 2020, the US Department of </a:t>
            </a:r>
            <a:r>
              <a:rPr lang="en-US"/>
              <a:t>Labor established </a:t>
            </a:r>
            <a:r>
              <a:rPr lang="en-US" dirty="0"/>
              <a:t>the minimum salary for which an employee can be designated as exempt from overtime requirements to $684 per week or $35,568 per year. </a:t>
            </a:r>
          </a:p>
          <a:p>
            <a:pPr>
              <a:lnSpc>
                <a:spcPct val="80000"/>
              </a:lnSpc>
            </a:pPr>
            <a:endParaRPr lang="en-US" dirty="0"/>
          </a:p>
          <a:p>
            <a:pPr>
              <a:lnSpc>
                <a:spcPct val="80000"/>
              </a:lnSpc>
            </a:pPr>
            <a:r>
              <a:rPr lang="en-US" dirty="0"/>
              <a:t>Employers are able to use nondiscretionary bonuses and incentive payments (including commissions) that are paid at least annually to satisfy up to 10% of the standard salary level, in recognition of evolving pay practices.</a:t>
            </a:r>
          </a:p>
          <a:p>
            <a:pPr marL="0" indent="0">
              <a:lnSpc>
                <a:spcPct val="80000"/>
              </a:lnSpc>
              <a:buNone/>
            </a:pPr>
            <a:endParaRPr lang="en-US" dirty="0"/>
          </a:p>
          <a:p>
            <a:pPr>
              <a:lnSpc>
                <a:spcPct val="80000"/>
              </a:lnSpc>
            </a:pPr>
            <a:r>
              <a:rPr lang="en-US" dirty="0"/>
              <a:t>Pay for part-time appointments will not be pro-rated. An employee with a .75 appointment with a fulltime rate of $45,000 (above the minimum salary threshold) is paid $33,750. $33,750 is below the new minimum salary threshold, and therefore, the employee will be nonexempt.</a:t>
            </a:r>
          </a:p>
          <a:p>
            <a:pPr>
              <a:lnSpc>
                <a:spcPct val="80000"/>
              </a:lnSpc>
            </a:pPr>
            <a:endParaRPr lang="en-US" altLang="en-US" dirty="0"/>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AECEB566-A792-438F-92BB-C6B470166D5E}" type="slidenum">
              <a:rPr kumimoji="0" lang="en-US" altLang="en-US" sz="1400">
                <a:solidFill>
                  <a:schemeClr val="bg2"/>
                </a:solidFill>
                <a:latin typeface="Arial" panose="020B0604020202020204" pitchFamily="34" charset="0"/>
              </a:rPr>
              <a:pPr>
                <a:spcBef>
                  <a:spcPct val="50000"/>
                </a:spcBef>
                <a:buClrTx/>
                <a:buFontTx/>
                <a:buNone/>
              </a:pPr>
              <a:t>6</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368729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Slide Number Placeholder 2"/>
          <p:cNvSpPr>
            <a:spLocks noGrp="1"/>
          </p:cNvSpPr>
          <p:nvPr>
            <p:ph type="sldNum" sz="quarter" idx="12"/>
          </p:nvPr>
        </p:nvSpPr>
        <p:spPr/>
        <p:txBody>
          <a:bodyPr/>
          <a:lstStyle/>
          <a:p>
            <a:fld id="{C1EDE888-AB71-4C4D-89BF-8A42E6FDA532}" type="slidenum">
              <a:rPr lang="en-US" smtClean="0"/>
              <a:t>60</a:t>
            </a:fld>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510" y="678947"/>
            <a:ext cx="3774980" cy="5500105"/>
          </a:xfrm>
          <a:prstGeom prst="rect">
            <a:avLst/>
          </a:prstGeom>
        </p:spPr>
      </p:pic>
      <p:sp>
        <p:nvSpPr>
          <p:cNvPr id="5" name="TextBox 2">
            <a:extLst>
              <a:ext uri="{FF2B5EF4-FFF2-40B4-BE49-F238E27FC236}">
                <a16:creationId xmlns:a16="http://schemas.microsoft.com/office/drawing/2014/main" id="{6DC7EDA2-5494-4693-B672-D8F001E55C63}"/>
              </a:ext>
            </a:extLst>
          </p:cNvPr>
          <p:cNvSpPr txBox="1"/>
          <p:nvPr/>
        </p:nvSpPr>
        <p:spPr>
          <a:xfrm>
            <a:off x="0" y="6538912"/>
            <a:ext cx="1913641"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Last updated 5/29/2020.</a:t>
            </a:r>
          </a:p>
        </p:txBody>
      </p:sp>
    </p:spTree>
    <p:custDataLst>
      <p:tags r:id="rId1"/>
    </p:custDataLst>
    <p:extLst>
      <p:ext uri="{BB962C8B-B14F-4D97-AF65-F5344CB8AC3E}">
        <p14:creationId xmlns:p14="http://schemas.microsoft.com/office/powerpoint/2010/main" val="94612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C:\Users\garciaw\AppData\Local\Microsoft\Windows\Temporary Internet Files\Content.IE5\UGU2LGYO\MP90044847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140143"/>
            <a:ext cx="8173720" cy="46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026"/>
          <p:cNvSpPr>
            <a:spLocks noGrp="1" noChangeArrowheads="1"/>
          </p:cNvSpPr>
          <p:nvPr>
            <p:ph type="title"/>
          </p:nvPr>
        </p:nvSpPr>
        <p:spPr>
          <a:xfrm>
            <a:off x="2377440" y="0"/>
            <a:ext cx="8173720" cy="1065475"/>
          </a:xfrm>
        </p:spPr>
        <p:txBody>
          <a:bodyPr anchor="t">
            <a:normAutofit/>
          </a:bodyPr>
          <a:lstStyle/>
          <a:p>
            <a:pPr algn="ctr"/>
            <a:r>
              <a:rPr lang="en-US" altLang="en-US" sz="4900" dirty="0"/>
              <a:t>Executive Duties</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A09B4650-87EA-49E8-800A-2ABF14C74496}" type="slidenum">
              <a:rPr kumimoji="0" lang="en-US" altLang="en-US" sz="1400">
                <a:solidFill>
                  <a:schemeClr val="bg2"/>
                </a:solidFill>
                <a:latin typeface="Arial" panose="020B0604020202020204" pitchFamily="34" charset="0"/>
              </a:rPr>
              <a:pPr>
                <a:spcBef>
                  <a:spcPct val="50000"/>
                </a:spcBef>
                <a:buClrTx/>
                <a:buFontTx/>
                <a:buNone/>
              </a:pPr>
              <a:t>7</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9415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858741" y="64009"/>
            <a:ext cx="7751859" cy="856752"/>
          </a:xfrm>
        </p:spPr>
        <p:txBody>
          <a:bodyPr anchor="t">
            <a:noAutofit/>
          </a:bodyPr>
          <a:lstStyle/>
          <a:p>
            <a:pPr algn="ctr"/>
            <a:r>
              <a:rPr lang="en-US" altLang="en-US" sz="4900" dirty="0"/>
              <a:t>Executive Exemptions </a:t>
            </a:r>
          </a:p>
        </p:txBody>
      </p:sp>
      <p:sp>
        <p:nvSpPr>
          <p:cNvPr id="29701" name="Rectangle 3"/>
          <p:cNvSpPr>
            <a:spLocks noGrp="1" noChangeArrowheads="1"/>
          </p:cNvSpPr>
          <p:nvPr>
            <p:ph idx="1"/>
          </p:nvPr>
        </p:nvSpPr>
        <p:spPr>
          <a:xfrm>
            <a:off x="858741" y="1901952"/>
            <a:ext cx="9275605" cy="3830938"/>
          </a:xfrm>
        </p:spPr>
        <p:txBody>
          <a:bodyPr>
            <a:normAutofit fontScale="70000" lnSpcReduction="20000"/>
          </a:bodyPr>
          <a:lstStyle/>
          <a:p>
            <a:pPr>
              <a:lnSpc>
                <a:spcPct val="90000"/>
              </a:lnSpc>
              <a:buFont typeface="Arial" panose="020B0604020202020204" pitchFamily="34" charset="0"/>
              <a:buChar char="•"/>
            </a:pPr>
            <a:endParaRPr lang="en-US" altLang="en-US" u="sng" dirty="0"/>
          </a:p>
          <a:p>
            <a:pPr>
              <a:lnSpc>
                <a:spcPct val="90000"/>
              </a:lnSpc>
              <a:buFont typeface="Arial" panose="020B0604020202020204" pitchFamily="34" charset="0"/>
              <a:buChar char="•"/>
            </a:pPr>
            <a:r>
              <a:rPr lang="en-US" altLang="en-US" u="sng" dirty="0"/>
              <a:t>Employee must be paid not less than $684 per week;</a:t>
            </a:r>
          </a:p>
          <a:p>
            <a:pPr>
              <a:lnSpc>
                <a:spcPct val="90000"/>
              </a:lnSpc>
              <a:buFont typeface="Arial" panose="020B0604020202020204" pitchFamily="34" charset="0"/>
              <a:buChar char="•"/>
            </a:pPr>
            <a:endParaRPr lang="en-US" altLang="en-US" u="sng" dirty="0"/>
          </a:p>
          <a:p>
            <a:pPr>
              <a:lnSpc>
                <a:spcPct val="90000"/>
              </a:lnSpc>
              <a:buFont typeface="Arial" panose="020B0604020202020204" pitchFamily="34" charset="0"/>
              <a:buChar char="•"/>
            </a:pPr>
            <a:r>
              <a:rPr lang="en-US" altLang="en-US" b="1" u="sng" dirty="0"/>
              <a:t>Primary duty</a:t>
            </a:r>
            <a:r>
              <a:rPr lang="en-US" altLang="en-US" b="1" dirty="0"/>
              <a:t> </a:t>
            </a:r>
            <a:r>
              <a:rPr lang="en-US" altLang="en-US" dirty="0"/>
              <a:t>is </a:t>
            </a:r>
            <a:r>
              <a:rPr lang="en-US" altLang="en-US" u="sng" dirty="0"/>
              <a:t>management</a:t>
            </a:r>
            <a:r>
              <a:rPr lang="en-US" altLang="en-US" dirty="0"/>
              <a:t> of the enterprise or of a </a:t>
            </a:r>
            <a:r>
              <a:rPr lang="en-US" altLang="en-US" u="sng" dirty="0"/>
              <a:t>customarily recognized department or subdivision</a:t>
            </a:r>
            <a:r>
              <a:rPr lang="en-US" altLang="en-US" dirty="0"/>
              <a:t>; </a:t>
            </a:r>
          </a:p>
          <a:p>
            <a:pPr marL="0" indent="0">
              <a:lnSpc>
                <a:spcPct val="90000"/>
              </a:lnSpc>
              <a:buNone/>
            </a:pPr>
            <a:r>
              <a:rPr lang="en-US" altLang="en-US" dirty="0"/>
              <a:t>	Key now is “</a:t>
            </a:r>
            <a:r>
              <a:rPr lang="en-US" altLang="en-US" b="1" dirty="0">
                <a:solidFill>
                  <a:srgbClr val="FF0000"/>
                </a:solidFill>
              </a:rPr>
              <a:t>primary duty</a:t>
            </a:r>
            <a:r>
              <a:rPr lang="en-US" altLang="en-US" dirty="0"/>
              <a:t>” not just % of exempt time</a:t>
            </a:r>
          </a:p>
          <a:p>
            <a:pPr>
              <a:lnSpc>
                <a:spcPct val="90000"/>
              </a:lnSpc>
              <a:buFont typeface="Arial" panose="020B0604020202020204" pitchFamily="34" charset="0"/>
              <a:buChar char="•"/>
            </a:pPr>
            <a:endParaRPr lang="en-US" altLang="en-US" u="sng" dirty="0"/>
          </a:p>
          <a:p>
            <a:pPr>
              <a:lnSpc>
                <a:spcPct val="90000"/>
              </a:lnSpc>
              <a:buFont typeface="Arial" panose="020B0604020202020204" pitchFamily="34" charset="0"/>
              <a:buChar char="•"/>
            </a:pPr>
            <a:r>
              <a:rPr lang="en-US" altLang="en-US" u="sng" dirty="0"/>
              <a:t>Customarily and regularly</a:t>
            </a:r>
            <a:r>
              <a:rPr lang="en-US" altLang="en-US" dirty="0"/>
              <a:t> directs the work of </a:t>
            </a:r>
            <a:r>
              <a:rPr lang="en-US" altLang="en-US" u="sng" dirty="0"/>
              <a:t>two or more</a:t>
            </a:r>
            <a:r>
              <a:rPr lang="en-US" altLang="en-US" dirty="0"/>
              <a:t> other employees; and</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Authority to hire or fire other employees or whose suggestions and recommendations as to hiring, firing, advancement, promotion or other change of status of other employees are given </a:t>
            </a:r>
            <a:r>
              <a:rPr lang="en-US" altLang="en-US" u="sng" dirty="0"/>
              <a:t>particular weight</a:t>
            </a:r>
            <a:r>
              <a:rPr lang="en-US" altLang="en-US" dirty="0"/>
              <a:t>.</a:t>
            </a:r>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036A1246-3FAA-411C-A8E9-B1C73D12BEAE}" type="slidenum">
              <a:rPr kumimoji="0" lang="en-US" altLang="en-US" sz="2800">
                <a:solidFill>
                  <a:schemeClr val="bg2"/>
                </a:solidFill>
                <a:latin typeface="Arial" panose="020B0604020202020204" pitchFamily="34" charset="0"/>
              </a:rPr>
              <a:pPr>
                <a:spcBef>
                  <a:spcPct val="50000"/>
                </a:spcBef>
                <a:buClrTx/>
                <a:buFontTx/>
                <a:buNone/>
              </a:pPr>
              <a:t>8</a:t>
            </a:fld>
            <a:endParaRPr kumimoji="0" lang="en-US" altLang="en-US" sz="2800" dirty="0">
              <a:solidFill>
                <a:schemeClr val="bg2"/>
              </a:solidFill>
              <a:latin typeface="Arial" panose="020B0604020202020204" pitchFamily="34" charset="0"/>
            </a:endParaRPr>
          </a:p>
        </p:txBody>
      </p:sp>
      <p:sp>
        <p:nvSpPr>
          <p:cNvPr id="6" name="Rectangle 2"/>
          <p:cNvSpPr txBox="1">
            <a:spLocks noChangeArrowheads="1"/>
          </p:cNvSpPr>
          <p:nvPr/>
        </p:nvSpPr>
        <p:spPr bwMode="auto">
          <a:xfrm>
            <a:off x="962108" y="993913"/>
            <a:ext cx="9519202" cy="83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a:defRPr/>
            </a:pPr>
            <a:r>
              <a:rPr lang="en-US" sz="2800" dirty="0">
                <a:solidFill>
                  <a:schemeClr val="tx1"/>
                </a:solidFill>
                <a:latin typeface="+mn-lt"/>
              </a:rPr>
              <a:t>To qualify for executive exemption, all of the following tests must be met:</a:t>
            </a:r>
          </a:p>
        </p:txBody>
      </p:sp>
    </p:spTree>
    <p:custDataLst>
      <p:tags r:id="rId1"/>
    </p:custDataLst>
    <p:extLst>
      <p:ext uri="{BB962C8B-B14F-4D97-AF65-F5344CB8AC3E}">
        <p14:creationId xmlns:p14="http://schemas.microsoft.com/office/powerpoint/2010/main" val="397771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1009650" y="351183"/>
            <a:ext cx="9296399" cy="1294737"/>
          </a:xfrm>
        </p:spPr>
        <p:txBody>
          <a:bodyPr anchor="t">
            <a:noAutofit/>
          </a:bodyPr>
          <a:lstStyle/>
          <a:p>
            <a:pPr algn="ctr"/>
            <a:r>
              <a:rPr lang="en-US" altLang="en-US" sz="4900" dirty="0"/>
              <a:t>Is Primary Duty Management or Not?</a:t>
            </a:r>
          </a:p>
        </p:txBody>
      </p:sp>
      <p:sp>
        <p:nvSpPr>
          <p:cNvPr id="31749" name="Rectangle 3"/>
          <p:cNvSpPr>
            <a:spLocks noGrp="1" noChangeArrowheads="1"/>
          </p:cNvSpPr>
          <p:nvPr>
            <p:ph idx="1"/>
          </p:nvPr>
        </p:nvSpPr>
        <p:spPr>
          <a:xfrm>
            <a:off x="1009650" y="1765190"/>
            <a:ext cx="10888980" cy="3967700"/>
          </a:xfrm>
        </p:spPr>
        <p:txBody>
          <a:bodyPr>
            <a:normAutofit fontScale="92500" lnSpcReduction="20000"/>
          </a:bodyPr>
          <a:lstStyle/>
          <a:p>
            <a:pPr marL="0" indent="0">
              <a:lnSpc>
                <a:spcPct val="80000"/>
              </a:lnSpc>
              <a:buNone/>
            </a:pPr>
            <a:r>
              <a:rPr lang="en-US" altLang="en-US" dirty="0"/>
              <a:t>Factors to consider include, but are not limited to:</a:t>
            </a:r>
          </a:p>
          <a:p>
            <a:pPr marL="0" indent="0">
              <a:lnSpc>
                <a:spcPct val="80000"/>
              </a:lnSpc>
              <a:buNone/>
            </a:pPr>
            <a:r>
              <a:rPr lang="en-US" altLang="en-US" dirty="0"/>
              <a:t> </a:t>
            </a:r>
          </a:p>
          <a:p>
            <a:pPr lvl="1">
              <a:lnSpc>
                <a:spcPct val="80000"/>
              </a:lnSpc>
              <a:buFont typeface="Arial" panose="020B0604020202020204" pitchFamily="34" charset="0"/>
              <a:buChar char="•"/>
            </a:pPr>
            <a:r>
              <a:rPr lang="en-US" altLang="en-US" sz="2800" dirty="0"/>
              <a:t>Relative importance of the exempt duties;</a:t>
            </a:r>
          </a:p>
          <a:p>
            <a:pPr marL="457200" lvl="1" indent="0">
              <a:lnSpc>
                <a:spcPct val="80000"/>
              </a:lnSpc>
              <a:buNone/>
            </a:pPr>
            <a:endParaRPr lang="en-US" altLang="en-US" sz="2800" dirty="0"/>
          </a:p>
          <a:p>
            <a:pPr lvl="1">
              <a:lnSpc>
                <a:spcPct val="80000"/>
              </a:lnSpc>
              <a:buFont typeface="Arial" panose="020B0604020202020204" pitchFamily="34" charset="0"/>
              <a:buChar char="•"/>
            </a:pPr>
            <a:r>
              <a:rPr lang="en-US" altLang="en-US" sz="2800" dirty="0"/>
              <a:t>Amount of time spent performing exempt work;</a:t>
            </a:r>
          </a:p>
          <a:p>
            <a:pPr lvl="1">
              <a:lnSpc>
                <a:spcPct val="80000"/>
              </a:lnSpc>
              <a:buFont typeface="Arial" panose="020B0604020202020204" pitchFamily="34" charset="0"/>
              <a:buChar char="•"/>
            </a:pPr>
            <a:endParaRPr lang="en-US" altLang="en-US" sz="2800" dirty="0"/>
          </a:p>
          <a:p>
            <a:pPr lvl="1">
              <a:lnSpc>
                <a:spcPct val="80000"/>
              </a:lnSpc>
              <a:buFont typeface="Arial" panose="020B0604020202020204" pitchFamily="34" charset="0"/>
              <a:buChar char="•"/>
            </a:pPr>
            <a:r>
              <a:rPr lang="en-US" altLang="en-US" sz="2800" dirty="0"/>
              <a:t>Relative freedom from direct supervision; and</a:t>
            </a:r>
          </a:p>
          <a:p>
            <a:pPr marL="457200" lvl="1" indent="0">
              <a:lnSpc>
                <a:spcPct val="80000"/>
              </a:lnSpc>
              <a:buNone/>
            </a:pPr>
            <a:endParaRPr lang="en-US" altLang="en-US" sz="2800" dirty="0"/>
          </a:p>
          <a:p>
            <a:pPr lvl="1">
              <a:lnSpc>
                <a:spcPct val="80000"/>
              </a:lnSpc>
              <a:buFont typeface="Arial" panose="020B0604020202020204" pitchFamily="34" charset="0"/>
              <a:buChar char="•"/>
            </a:pPr>
            <a:r>
              <a:rPr lang="en-US" altLang="en-US" sz="2800" dirty="0"/>
              <a:t>Relationship between the employee’s salary and the wages paid to other employees for the same kind of nonexempt work</a:t>
            </a:r>
          </a:p>
          <a:p>
            <a:pPr lvl="1">
              <a:lnSpc>
                <a:spcPct val="80000"/>
              </a:lnSpc>
              <a:buFont typeface="Arial" panose="020B0604020202020204" pitchFamily="34" charset="0"/>
              <a:buChar char="•"/>
            </a:pPr>
            <a:endParaRPr lang="en-US" altLang="en-US" sz="2800" dirty="0"/>
          </a:p>
          <a:p>
            <a:pPr lvl="1">
              <a:lnSpc>
                <a:spcPct val="80000"/>
              </a:lnSpc>
              <a:buFont typeface="Arial" panose="020B0604020202020204" pitchFamily="34" charset="0"/>
              <a:buChar char="•"/>
            </a:pPr>
            <a:r>
              <a:rPr lang="en-US" altLang="en-US" sz="2800" dirty="0"/>
              <a:t>Primary duty </a:t>
            </a:r>
            <a:r>
              <a:rPr lang="en-US" altLang="en-US" sz="2800" b="1" dirty="0">
                <a:solidFill>
                  <a:srgbClr val="FF0000"/>
                </a:solidFill>
              </a:rPr>
              <a:t>does not have to be 50% of job duties; it can be less</a:t>
            </a: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ED80D48A-C89A-42CB-91FB-5F8AB66C1BBA}" type="slidenum">
              <a:rPr kumimoji="0" lang="en-US" altLang="en-US" sz="1400">
                <a:solidFill>
                  <a:schemeClr val="bg2"/>
                </a:solidFill>
                <a:latin typeface="Arial" panose="020B0604020202020204" pitchFamily="34" charset="0"/>
              </a:rPr>
              <a:pPr>
                <a:spcBef>
                  <a:spcPct val="50000"/>
                </a:spcBef>
                <a:buClrTx/>
                <a:buFontTx/>
                <a:buNone/>
              </a:pPr>
              <a:t>9</a:t>
            </a:fld>
            <a:endParaRPr kumimoji="0" lang="en-US" altLang="en-US" sz="1400" dirty="0">
              <a:solidFill>
                <a:schemeClr val="bg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563492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8327</Words>
  <Application>Microsoft Office PowerPoint</Application>
  <PresentationFormat>Widescreen</PresentationFormat>
  <Paragraphs>884</Paragraphs>
  <Slides>60</Slides>
  <Notes>59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Arial</vt:lpstr>
      <vt:lpstr>Arial Black</vt:lpstr>
      <vt:lpstr>Calibri</vt:lpstr>
      <vt:lpstr>Calibri Light</vt:lpstr>
      <vt:lpstr>Office Theme</vt:lpstr>
      <vt:lpstr>Clip</vt:lpstr>
      <vt:lpstr>Fair Labor Standards Act (FLSA) Overview of Federal and State Policies Department of Human Resources</vt:lpstr>
      <vt:lpstr>Major Provisions of FLSA</vt:lpstr>
      <vt:lpstr>US Department of Labor, Wage Hour Division</vt:lpstr>
      <vt:lpstr>What Does Exempt Mean?</vt:lpstr>
      <vt:lpstr>Exempt Employees </vt:lpstr>
      <vt:lpstr>FLSA Minimum Salary Threshold Test </vt:lpstr>
      <vt:lpstr>Executive Duties</vt:lpstr>
      <vt:lpstr>Executive Exemptions </vt:lpstr>
      <vt:lpstr>Is Primary Duty Management or Not?</vt:lpstr>
      <vt:lpstr>Executive Criteria Guidelines</vt:lpstr>
      <vt:lpstr>Administrative Duties</vt:lpstr>
      <vt:lpstr>Administrative Exemptions</vt:lpstr>
      <vt:lpstr>Administrative Criteria Guidelines</vt:lpstr>
      <vt:lpstr>Management or General Business Operations (not limited to)</vt:lpstr>
      <vt:lpstr>Learned Professional Duties</vt:lpstr>
      <vt:lpstr>Learned Professional</vt:lpstr>
      <vt:lpstr>Advanced Knowledge</vt:lpstr>
      <vt:lpstr>Discretion and Independent Judgment</vt:lpstr>
      <vt:lpstr>Occupations that do NOT meet  Professional Exemption</vt:lpstr>
      <vt:lpstr>Creative Professional Duties</vt:lpstr>
      <vt:lpstr>Creative Professional Duties</vt:lpstr>
      <vt:lpstr>Professional Computer Exemption</vt:lpstr>
      <vt:lpstr>Professional Computer Exemption</vt:lpstr>
      <vt:lpstr>Banded IT Classes Exempt Status</vt:lpstr>
      <vt:lpstr>Exemption Decision Making Guidelines</vt:lpstr>
      <vt:lpstr>Non-Exempt Employees </vt:lpstr>
      <vt:lpstr>Non-Exempt Employees</vt:lpstr>
      <vt:lpstr>Occupations that generally are  Non-exempt include: </vt:lpstr>
      <vt:lpstr>Independent Contractors</vt:lpstr>
      <vt:lpstr>Work Time </vt:lpstr>
      <vt:lpstr>Avoiding Overtime Liability</vt:lpstr>
      <vt:lpstr> Tips to Prevent Unauthorized Work </vt:lpstr>
      <vt:lpstr>Work Week</vt:lpstr>
      <vt:lpstr>Recordkeeping  </vt:lpstr>
      <vt:lpstr>Recordkeeping</vt:lpstr>
      <vt:lpstr>FLSA does not cover or require</vt:lpstr>
      <vt:lpstr>Meal Period</vt:lpstr>
      <vt:lpstr>Breaks</vt:lpstr>
      <vt:lpstr> On-Call Time </vt:lpstr>
      <vt:lpstr>On-Call Pay (Beeper Pay)</vt:lpstr>
      <vt:lpstr>Emergency Call Back</vt:lpstr>
      <vt:lpstr>Attendance at Training  </vt:lpstr>
      <vt:lpstr>Travel Time</vt:lpstr>
      <vt:lpstr>Home to Work</vt:lpstr>
      <vt:lpstr>Home to Work on Special One-Day Assignments in Another City</vt:lpstr>
      <vt:lpstr>Travel that is All in the Day’s Work</vt:lpstr>
      <vt:lpstr>Travel that is All in the Day’s Work Example </vt:lpstr>
      <vt:lpstr>Travel Away From Home Community</vt:lpstr>
      <vt:lpstr>Travel Away From Home Community Example</vt:lpstr>
      <vt:lpstr>Overtime    </vt:lpstr>
      <vt:lpstr> Comp Time and Overtime Compensation </vt:lpstr>
      <vt:lpstr>Regular Rate</vt:lpstr>
      <vt:lpstr>Regular Rate: Example</vt:lpstr>
      <vt:lpstr>Overtime Calculation</vt:lpstr>
      <vt:lpstr>      Compensatory Time Off  </vt:lpstr>
      <vt:lpstr> Shift Premium Pay </vt:lpstr>
      <vt:lpstr> Holiday Premium Pay </vt:lpstr>
      <vt:lpstr> Gap Hours </vt:lpstr>
      <vt:lpstr>Occasional and Sporadic Employment</vt:lpstr>
      <vt:lpstr>Questions?</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Yeaman, Justin N</dc:creator>
  <cp:lastModifiedBy>Joyner, Ondrea Mercer</cp:lastModifiedBy>
  <cp:revision>49</cp:revision>
  <dcterms:created xsi:type="dcterms:W3CDTF">2017-08-16T13:34:48Z</dcterms:created>
  <dcterms:modified xsi:type="dcterms:W3CDTF">2024-12-16T15:35:35Z</dcterms:modified>
</cp:coreProperties>
</file>